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0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6" r:id="rId28"/>
    <p:sldId id="285" r:id="rId29"/>
    <p:sldId id="283" r:id="rId30"/>
    <p:sldId id="284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60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299" r:id="rId68"/>
    <p:sldId id="301" r:id="rId69"/>
    <p:sldId id="302" r:id="rId70"/>
    <p:sldId id="303" r:id="rId71"/>
    <p:sldId id="304" r:id="rId72"/>
    <p:sldId id="305" r:id="rId73"/>
    <p:sldId id="306" r:id="rId74"/>
    <p:sldId id="307" r:id="rId75"/>
    <p:sldId id="308" r:id="rId76"/>
    <p:sldId id="309" r:id="rId77"/>
    <p:sldId id="310" r:id="rId78"/>
    <p:sldId id="311" r:id="rId79"/>
    <p:sldId id="312" r:id="rId80"/>
    <p:sldId id="313" r:id="rId81"/>
    <p:sldId id="314" r:id="rId82"/>
    <p:sldId id="315" r:id="rId83"/>
    <p:sldId id="316" r:id="rId84"/>
    <p:sldId id="317" r:id="rId85"/>
    <p:sldId id="318" r:id="rId86"/>
    <p:sldId id="319" r:id="rId87"/>
    <p:sldId id="320" r:id="rId88"/>
    <p:sldId id="321" r:id="rId89"/>
    <p:sldId id="322" r:id="rId90"/>
    <p:sldId id="323" r:id="rId91"/>
    <p:sldId id="324" r:id="rId92"/>
    <p:sldId id="325" r:id="rId93"/>
    <p:sldId id="326" r:id="rId94"/>
    <p:sldId id="327" r:id="rId95"/>
    <p:sldId id="328" r:id="rId96"/>
    <p:sldId id="329" r:id="rId97"/>
    <p:sldId id="330" r:id="rId98"/>
    <p:sldId id="331" r:id="rId99"/>
    <p:sldId id="300" r:id="rId100"/>
    <p:sldId id="332" r:id="rId101"/>
    <p:sldId id="333" r:id="rId102"/>
    <p:sldId id="334" r:id="rId103"/>
    <p:sldId id="335" r:id="rId104"/>
    <p:sldId id="336" r:id="rId105"/>
    <p:sldId id="337" r:id="rId106"/>
    <p:sldId id="338" r:id="rId107"/>
    <p:sldId id="339" r:id="rId108"/>
    <p:sldId id="340" r:id="rId109"/>
    <p:sldId id="341" r:id="rId110"/>
    <p:sldId id="342" r:id="rId111"/>
    <p:sldId id="343" r:id="rId112"/>
    <p:sldId id="344" r:id="rId1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7B769-1584-4A33-869A-B2ABC2EEC667}" type="datetimeFigureOut">
              <a:rPr lang="en-US" smtClean="0"/>
              <a:t>27-11-2022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0C4BA-F0F0-42BC-95CE-7760874EF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4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87A6F3-0C56-4632-8A13-6553AD0AA00C}" type="slidenum">
              <a:rPr lang="en-US" smtClean="0"/>
              <a:pPr/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59896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UY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CD2F5996-B6B0-46D1-B8E0-73C721236F6F}" type="datetimeFigureOut">
              <a:rPr lang="en-US" smtClean="0"/>
              <a:pPr/>
              <a:t>27-11-2022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6C617A0-604C-4066-A93E-6DDA2801219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996952"/>
            <a:ext cx="9144000" cy="1514599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Физиологија ендокриног система и репродукција</a:t>
            </a:r>
            <a:endParaRPr lang="en-US" sz="3200" b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1201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Катедра за Физиологију</a:t>
            </a:r>
          </a:p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Доц. 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др Дејан Чубрило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5756" y="797803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</a:p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Универзитет у Крагујевцу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129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7"/>
            <a:ext cx="1188000" cy="1800200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741" y="332656"/>
            <a:ext cx="2222699" cy="18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0" y="1700808"/>
            <a:ext cx="9144000" cy="1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Calibri" pitchFamily="34" charset="0"/>
              </a:rPr>
              <a:t>Трећи </a:t>
            </a: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модул</a:t>
            </a:r>
            <a:r>
              <a:rPr kumimoji="0" lang="sr-Cyrl-RS" sz="24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: 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Физиологија ендокриног система, физиологија централног нервног система и чула</a:t>
            </a:r>
            <a:endParaRPr lang="sr-Cyrl-RS" sz="2400" b="1" kern="0" dirty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5786" y="4509120"/>
            <a:ext cx="385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rPr>
              <a:t>Дванаеста недеља наставе</a:t>
            </a:r>
            <a:endParaRPr lang="en-US" sz="2400" kern="0" dirty="0">
              <a:solidFill>
                <a:schemeClr val="tx2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За α-субјединицу се везује инсулин, док β-субјединица, која пролази кроз ћелијску мембрану, на свом интрацелуларном крају испољава тирозин киназну активност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 изазива аутофосфорилацију β-субјединица на тирозинским остацима, која је неопходна за остваривање биолошких дејстава инсулина.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0000" y="3488052"/>
            <a:ext cx="6804000" cy="336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Тестиси су изграђени од изувијаних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семиниферних тубула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(семени каналићи) у чијим зидовима се одвија процес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сперматогенезе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Оба краја каналића се уливају у главу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епидидимиса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одакле прелазе, кроз реп епидидимиса,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семевод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Током ејакулације, мушке полне ћелије доспевају у тело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простате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кроз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ејакулаторне канале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Између семених каналића налазе се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Лајдигове ћелије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које луче мушки полни хормон,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у циркулацију.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836712"/>
            <a:ext cx="734377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sr-Cyrl-CS" sz="2000" dirty="0" smtClean="0"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Зидови семених каналића су обложени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примордијалним герминативним ћелијама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Сертолијевим ћелијама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се протежу од базалне мембране до лумена каналића, а њихове међусобне тесне везе на нивоу базалне мембране формирају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крвно-тестисну баријеру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Герминативне ћелије током сазревања пролазе кроз ову баријеру на путу ка лумену каналића, раскидањем тесних веза Сертолијевих ћелија изнад њих и формирањем нових испод њих.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Захваљујући интегритету крвно-тестисне баријере одржава се састав семене течности (мала количина глукозе и протеина и висок садржај андрогена, естрогена, К</a:t>
            </a:r>
            <a:r>
              <a:rPr lang="sr-Cyrl-C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инозитола, глутамата и аспартата у односу на плазму) који погодује одвијању сперматогенезе, штите се герминативне ћелије од супстанци из плазме и спречава се развој аутоимуног одговора.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4896544" cy="5904656"/>
          </a:xfrm>
        </p:spPr>
        <p:txBody>
          <a:bodyPr/>
          <a:lstStyle/>
          <a:p>
            <a:endParaRPr lang="sr-Cyrl-CS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је процес сазревања примордијалних герминативних ћелија у зреле сперматозоиде;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Процес сперматогенезе почиње са почетком пубертета;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Сперматогонија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примордијална герминативна ћелија, која се налази у близини базалне мембране, сазрева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примарне сперматоците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420888"/>
            <a:ext cx="3960000" cy="4383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Током две мејозне деобе настају прво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секундарне сперматоците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а затим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сперматиде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које имају хаплоидни број (23) хромозома;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Сперматиде сазревају 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сперматозое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сперматозоиде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Од једне сперматогоније настаје 512 сперматозоида, за шта је потребно око 74 сата.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8106" y="2924944"/>
            <a:ext cx="6427788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Сперматозоид је сложена, покретна ћелија, која се састоји из више делова;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глави сперматозоида је смештен хромозомски материјал, 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акрозом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прекрива главу сперматозоида и представља органелу богату ензимима који учествују у процесу продирања сперматозоида у јајну ћелију;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Реп сперматозоида је на свом проксималном крају окружен омотачем који садржи велики број митохондрија, које обезбеђују енергију за кретање сперматозоида.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4437112"/>
            <a:ext cx="910907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Зрели сперматозоиди излазе из Сертолијевих ћелија и постају слободни у лумену тубула;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ослобађају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андроген-везујући протеин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инхибин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Милерову инхибиторну супстанцу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Сертолијеве ћелије садрже и ензим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ароматазу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која конвертује андрогене у естрогене;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секретују Лајдигове ћелије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је неопходан за раст и деобу ћелија герминативног епитела у првим фазама сперматогенезе;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Лутеинизирајући хормон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стимулише секрецију тестостерона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Лајдиговим ћелијама;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Фоликуло-стимулирајући хормон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стимулише Сертолијеве ћелије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сазревање сперматида у сперматозоиде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настају од тестостерона у Сертолијевим ћелијама, су неопходни за сазревање сперматозоида;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конторлише метаболичке процесе у тестису.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Сперматогенеза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Када напусте тестис сперматозоиди су непокретни, али током проласка кроз епидидимис сперматозоиди сазревају и стичу покретљивост.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Када сперматозоиди током ејакулације доспеју у женски репродуктивни систем, крећу се ка материци и истмусу јајовода, где успоравају и улазе у процес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капацитације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Овај процес даљег сазревања подразумева две компоненте:</a:t>
            </a:r>
          </a:p>
          <a:p>
            <a:pPr lvl="1" indent="-207963">
              <a:buFont typeface="Arial" pitchFamily="34" charset="0"/>
              <a:buChar char="–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повећање покретљивости сперматозоида, и</a:t>
            </a:r>
          </a:p>
          <a:p>
            <a:pPr lvl="1" indent="-207963">
              <a:buFont typeface="Arial" pitchFamily="34" charset="0"/>
              <a:buChar char="–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олакшавање припреме сперматозоида за акрозомалну реакцију;</a:t>
            </a:r>
          </a:p>
          <a:p>
            <a:pPr lvl="1" indent="-207963">
              <a:buFont typeface="Arial" pitchFamily="34" charset="0"/>
              <a:buChar char="–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Капацитирани сперматозоиди се крећу из истмуса ка ампулама јајовода, где се одвија фертилизација;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en-US" sz="1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Сперма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течност која се ослобађа ејакулацијом у време оргазма и садржи сперматозоиде и секрете семиналних везикула, простате, Куперових и уретралних жлезда;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Фазе мушког полног акта: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Емисија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endParaRPr lang="ru-RU" sz="2000" b="1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настаје услед дилатације артериола пениса и пуњења еректилног ткива пениса крвљу, чиме се компримују вене и спречава отицање крви;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Интегративни центри и лумбалном делу кичмене мождине се активирају аферентним импулсима из гениталија и десцендентног система који посредује у процесу ерекције као одговор на еротске психолошке стимулусе;</a:t>
            </a:r>
          </a:p>
          <a:p>
            <a:pPr marL="361950" lvl="1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Еферентна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парасимпатичка влакна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налазе у саставу пелвичких спланхичких нерава (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nervi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erigentes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која ослобађају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вазоактивни интестинални полипептид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VIP)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en-US" sz="5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саставу ових нерава су и влакна која садрже азот-моноксид синтазу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NOS)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ослобађају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NO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гуанилил циклазу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концентрацију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cGMP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је снажан вазодилататор.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Мушки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Парасимпатички стимулуси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поред ерекције 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секреције мукуса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уретралних и булбоуретралних жлезда;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Мукус прелази у уретру и потпомаже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током коитуса;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представља двофазни спинални рефлекс који се састоји из процеса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емисије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кретање сперме у проксимални део уретре, и праве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која подразумева избацивање сперме у спољашњу средину;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Аферентне путеве углавном чине влакна из тактилних рецептора која доспевају у кичмену мождину преко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унутрашњих пудендалних нерава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Емисија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ејакулација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су под контролом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симпатикуса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Емисија настаје услед контракције глатких мишића семевода и семених кесица, док ејакулација настаје услед контракције булбокавернозног мишића, који је скелетни мишић;</a:t>
            </a:r>
          </a:p>
          <a:p>
            <a:pPr>
              <a:buFont typeface="Arial" pitchFamily="34" charset="0"/>
              <a:buChar char="•"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Емисија и ејакулација чине мушки оргазам, након кога следи процес резолуције.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примарни хормон тестиса, кога синтетишу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Лајдигове ћелије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тестиса;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Секреција тестостерона је под контролом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који изазива повећање концентрације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у Лајдиговим ћелијама, 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повећава продукцију холестерола и стимулише конверзију холестерола у прегненолон.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9" descr="Gan024_Deo_2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2996952"/>
            <a:ext cx="5184775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Аутофосфорилација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β-субјединица активира локалну тирозин киназу, која фосфорилише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већи број других ензима (попут инсулин-рецептор супстрата -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IRS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Као последица дејства инсулина: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ћелијске мембране 80% ћелија у организму постају пропустљиве за глукозу (</a:t>
            </a:r>
            <a:r>
              <a:rPr lang="ru-RU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не укључујући нервне ћелије у мозгу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постају пропустљивије за аминокиселине, калијум и фосфате;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мења се активност великог броја унутарћелијских ензима – активирају се или се инактивирају, углавном као последица фосфорилационог статуса;</a:t>
            </a:r>
          </a:p>
          <a:p>
            <a:pPr marL="542925" indent="-180975">
              <a:buFont typeface="Calibri" pitchFamily="34" charset="0"/>
              <a:buChar char="‐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мења се стопа транскрипције ДНК и транслације иРНК за велики број протеина који учествују у метаболизму ћелије.</a:t>
            </a: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410445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и други андрогени, поред дејстава током развоја, испољавају и инхибиторни повратни ефекат на секрецију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из аденохипофизе, изазивају развој и одржавање мушких секундарних сексуалних карактеристика, имају значајан протеинско-анаболички ефекат и ефекат стимулације раста и заједно са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одржавају процес сперматогенезе.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268760"/>
            <a:ext cx="40068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Тестостерон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се везује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интрацелуларне рецепторе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(као и други стероиди), а затим се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комплекс хормон-рецептор везује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ДНК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стимулишући транскрипцију различитих гена;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се у неким ткивима конвертује под дејстом ензима 5α-редуктазе у дихидротестостерон.</a:t>
            </a: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6" descr="Gan024_Deo_23-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490913"/>
            <a:ext cx="71278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Тестостерон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тропни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хормон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Сертолијеве ћелије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 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андрогени одржавају гаметогенетску функцију тестиса;</a:t>
            </a:r>
          </a:p>
          <a:p>
            <a:pPr>
              <a:buFont typeface="Arial" pitchFamily="34" charset="0"/>
              <a:buChar char="•"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стимулише секрецију андроген-везујућег протеина и инхибина, а инхибин механизмом повратне спреге инхибише секрецију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тропни хормон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Лајдигове ћелије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стимулише секрецију тестостерона, који механизмом повратне спреге инхибише секрецију LH.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7" descr="Gan024_Deo_23-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601" y="3212976"/>
            <a:ext cx="3671887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5107861" cy="317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панкреаса секретују инсулин као одговор на повећану концентрацију глукозе у плазми;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Глукоза улази у β-ћелије преко GLUT 2 транспортера, након чега се фосфорилише деловањем глукокиназе и, најзад, метаболише до пирувата у цитоплазми;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Пируват улази у митохондрије и метаболише се до CO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O у циклусу лимунске киселине, при чему се ствара ATP у процесу оксидативне фосфорилације;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ATP улази у цитоплазму, и изазива инхибицију ATP-зависних калијумових канале, чиме се смањује излазак К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 ћелије.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168799"/>
            <a:ext cx="333951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16632"/>
            <a:ext cx="2899965" cy="285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Смањење изласка К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ћелије повећава позитивност унутар ћелије и изазива деполаризацију;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Деполаризација изазива отварање волтаж-зависних Са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канала и уласка Са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ћелију изазива егзоцитозу секреторних гранула које садрже инсулин, чиме се ствара инцијални пик инсулинске секреције;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Повратна спрега између глукозе и секреције инсулина је веома прецизна, тако да су концентрације глукозе и инсулина у плазми стриктно паралелне.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16632"/>
            <a:ext cx="2899965" cy="285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168799"/>
            <a:ext cx="333951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При физиолошким вредностима глукозе које постоје у периоду гладовања између оброка лучење инсулина је минимално;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Уколико се концентрација глукозе у крви (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гликемија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повећа два или три пута, секреција инсулина се такође значајно повећава, при чему постоје две фазе повећања његове секреције;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8350" y="3068960"/>
            <a:ext cx="50673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0398" y="4013726"/>
            <a:ext cx="4203204" cy="284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Концентрација инсулина се повећава скоро десетоструко након 3 до 5 минута од акутног повећања гликемије;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Ово повећање инсулина у крви (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инсулинемија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је последица ослобађања већ формираног инсулина, који се налази у гранулама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Имајући у виду да је полуживот инсулина око 6 минута, концентрација инсулина у крви се смањује током наредних 5 до 10 минута.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0398" y="4013726"/>
            <a:ext cx="4203204" cy="2844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Након отприлике 15 минута секреција инсулина се поново повећава и достиже плато који се одржава током наредних 2 до 3 сата;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Вредности инсулинемије током овог другог повећања углавном достижу више вредности у односу на иницијално повећање;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Повећање инсулинемије у овој фази је последица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како ослобађања претходно синтетисаног инсулина, тако и активације ензимског система за синтезу инсулина и ослобађања новосинтетисаног инсулина.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 marL="542925" indent="-180975">
              <a:buFont typeface="Calibri" pitchFamily="34" charset="0"/>
              <a:buChar char="‐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Транспортери за глукозу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Глукоза улази у ћелије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олакшаном дифузијом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или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секундарно активним транспортом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Транспортери који омогућавају олакшану дифузију глукозе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GLUT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facilitated diffusion glucose transporters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имају више чланова подељених у више различитих класа, и омогућавају улазак глукозе у већину периферних ткива, зависно или независно од инсулина;</a:t>
            </a: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Транспортери који омогућавају котранспорт глукозе са натријумом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SGLT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sodium–glucose linked transporters</a:t>
            </a:r>
            <a:r>
              <a:rPr lang="sr-Cyrl-RS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омогућавају котранспорт глукозе са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Na+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цревном епителу и епителу бубрежних тубула.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2" descr="Image result for glut transpor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437112"/>
            <a:ext cx="3682380" cy="2113687"/>
          </a:xfrm>
          <a:prstGeom prst="rect">
            <a:avLst/>
          </a:prstGeom>
          <a:noFill/>
        </p:spPr>
      </p:pic>
      <p:pic>
        <p:nvPicPr>
          <p:cNvPr id="23556" name="Picture 4" descr="Image result for SGLT  transpor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365104"/>
            <a:ext cx="3131840" cy="2087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Након оброка богатог угљеним хидратима, глукоза се апсорбује у крв и изазива брзо повећање ослобађања инсулина, који узрокује брзо преузимање и метаболисање глукозе у готово свим ћелијама и ткивима организма, пре свега у мишићима, масном ткиву и јетри;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мировања мишића пропустљивост ћелијске мембране мишићних ћелија за глукозу је врло мала,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изузев ако је стимулисана инсулином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мишићног рада пропустљивост ћелијске мембране мишићних ћелија за глукозу се повећава и при ниским концентрацијама инсулина;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након оброка пропустљивост ћелијске мембране мишићних ћелија за глукозу се знатно повећева услед ослобађања велике количине инсулина, иако мишићи нису активни.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 изазива повећање броја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GLUT4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транспортера за глукозу у ћелијској мембрани мишићних ћелија;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вишка глукозе, када мишићне ћелије нису активне, глукоза се складишти у облику гликогена (до 3% масе мишића);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Разградњом гликогена ослобађа се глукоза која се користи у енергетским процесима.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8413" y="3609553"/>
            <a:ext cx="40671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Хормони панкреаса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омогућава брзо преузимање глукозе из циркулације у хепатоците, на исти начин као и у мишићима;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повећава активност ензима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 синтазе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услед чега се глукоза у јетри депонује у облику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из кога се ослобађа у условима гладовања између оброка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стабилне вредности гликемије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инхибира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јетри – ензим који разлаже гликоген;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активност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ензима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глукокиназе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који катализује фосфорилацију глукозе (глукозо 6-фосфат);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активност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гликоген синтазе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Повећање садржаја гликогена у јетри до 6% њене масе (≈100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гликогена);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смањује глуконеогенезу у јетри и поспешује конверзију глукозе у масне киселине.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се попуне резерве гликогена у јетри, вишак глукозе се преводи у пируват у процесу гликолизе, који се потом преводи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ацетил-СоА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почетни супстрат за синтезу масних киселина;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Вишак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цитрата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изоцитрата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који настају у Крепсовом циклусу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ацетил-СоА карбоксилазу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која катализује наградњу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малонил-СоА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први ступањ у синтези масних киселина;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Масне киселине се синтетишу у јетри и формирају се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триглицериди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који се пакују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липопротеинске честице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липопротеинску липазу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ензим у капиларима масног ткива који цепа молекуле липопротеина и омогућава преузимање триглицерида у адипоците;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 инхибира хормон-сензитивну липазу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ензим који разграђује већ формиране триглицериде у масном ткиву;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Инсулин поспешује улазак глукозе у адипоците на исти начин као и у јетри и мишићима – глукоза у адипоцитима се преводи у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-глицерол фосфат.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Недостатак инсулина драстично мења метаболизам масти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Активност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хормон-сензитивне липазе се драматично повећава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интензивна липолиза триглицерида из масног ткива и ослобађање масних киселина и глицерола у циркулацију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масне киселине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постају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доминантан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извор енергије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организму 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изузев у мозгу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Велика количина масних киселина у плазми уз недостатак инсулина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синтезе фосфолипида и холестерола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јетри – вишеструко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повећање липопротеинских честица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циркулацији – изражен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проатерогени ефекат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171450">
              <a:buFont typeface="Calibri" pitchFamily="34" charset="0"/>
              <a:buChar char="‐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недостатку инсулина и у условима повишене концентрације масних киселина повећава се карнитински транспортни механизам и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-оксидација масних киселина – настају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велике количине ацетил-СоА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се преводи у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ацетоацетатну киселину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из ацетоацетатне киселине настају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-хидроксибутерна киселина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метаболичка ацидоза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(кетоацидоза)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кома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је кључни фактор за регулацију метаболизма аминокиселина и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Аминокиселине (пре свга аргинин и лизин) имају сличан ефекат на лучење инсулина као и глукоза;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Ако се аминокиселине апликују изоловано, при ниским концентрацијама глукозе, настаје благо повећање секреције инсулина, а у случају симултаног повећања концентрације глукозе и аминокиселина у крви секреција инсулина се повећава двоструко у односу на изоловано повећање гликемије;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стимулише транспорт аминокиселина (валин, леуцин, изолеуцин, тирозин и фенилаланин) – ефекти слични хормону раста;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транслацију иРНК – поспешује синтезу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транслацију ДНК молекула и повећава садржај РНК и протеина – ензима укључених у депоновање угљених хидрата, масти и протеина.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150" y="4715980"/>
            <a:ext cx="2936354" cy="20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инхибира катаболизам протеина, чиме се смањује ослобађање аминокиселина из ћелија (пре свега, мишићних ћелија);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јетри инсулин смањује глуконеогенезу, смањењем активности ензима који катализују поједине реакције – пошто су аминокиселине из плазме главни супстрат за синтезу глукозе, супресија глуконеогенезе чува аминокиселине;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Недостатак инсулина има за последицу повећање катаболизма протеина, повећање концентрације аминокиселина у плазми и престанак синтезе протеина;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 хормон раста делују синергистички, при чему је неопходно деловање оба хормона.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0728"/>
            <a:ext cx="9144000" cy="4752528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Diabetes mellitus</a:t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r>
              <a:rPr lang="sr-Cyrl-RS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r-Cyrl-RS" dirty="0" smtClean="0">
                <a:latin typeface="Calibri" pitchFamily="34" charset="0"/>
                <a:cs typeface="Calibri" pitchFamily="34" charset="0"/>
              </a:rPr>
            </a:br>
            <a:r>
              <a:rPr lang="en-US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n-US" dirty="0" smtClean="0">
                <a:latin typeface="Calibri" pitchFamily="34" charset="0"/>
                <a:cs typeface="Calibri" pitchFamily="34" charset="0"/>
              </a:rPr>
            </a:b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791942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Тип 1</a:t>
            </a:r>
          </a:p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зависни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3789040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Тип 2</a:t>
            </a:r>
          </a:p>
          <a:p>
            <a:pPr algn="ctr"/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 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независни</a:t>
            </a:r>
            <a:endParaRPr lang="en-US" sz="3200" dirty="0"/>
          </a:p>
        </p:txBody>
      </p:sp>
      <p:cxnSp>
        <p:nvCxnSpPr>
          <p:cNvPr id="7" name="Straight Arrow Connector 6"/>
          <p:cNvCxnSpPr>
            <a:endCxn id="4" idx="0"/>
          </p:cNvCxnSpPr>
          <p:nvPr/>
        </p:nvCxnSpPr>
        <p:spPr>
          <a:xfrm flipH="1">
            <a:off x="1764196" y="2636912"/>
            <a:ext cx="863588" cy="115503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5" idx="0"/>
          </p:cNvCxnSpPr>
          <p:nvPr/>
        </p:nvCxnSpPr>
        <p:spPr>
          <a:xfrm>
            <a:off x="6516216" y="2636912"/>
            <a:ext cx="828092" cy="115212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је линеарни полипептид кога 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α-ћелије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панкреасних острваца и горњи делови гастроинтестиналног тракта;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је полипептид који садржи 29 аминокиселина и лучи се у α-ћелијама панкреаса, L-ћелијама доњих делова гастроинтестиналног тракта и у мозгу, 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Представља продукт једне иРНК, која се различито обрађује у различитим ткивима;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α-ћелијама препроглукагон се превасходно преводи у глукагон и главни проглукагонски фрагмент;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L-ћелијама се препроглукагон превасходно преводи у глицентин, полипепид који се састоји од глукагона коме су придодати додатни аминокиселински остаци, као и у полипептиде сличне глукагону 1 и 2;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има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гликогенолитичко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глуконеогенетичко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липолитичко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кетогено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дејство.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Полуживот глукагона у циркулацији износи 5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до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10 минута, разграђује се у многим ткивима, али углавном у јетри;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Због његовог примарног ослобађања у портални крвоток и проласка кроз јетру пре уласка у периферну циркулацију, његова концентрација у периферној крви је релативно мала;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панкреаса садрже неуротрансмитер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показано је да са повећањем секреције инсулина под утицајем хипергликемије долази до ослобађања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GABA,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која делује на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 и снижава секрецију глукагона преко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GABA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рецептора;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Ови рецептори су канали за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Cl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тако да њихово активирање резултира повећаним уласком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Cl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ћелију хиперполаризујући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ћелије;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Холецистокинин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гастрин повећавају секрецију глукагона, а секретин га инхибише.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Концентрација глукозе у плазми је најзначајнији фактор који утиче на ослобађање глукагона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Смањење концентрације глукозе током периода гладовања и евентуална хипогликемија изазивају вишеструко повећање концентрације глукагона у плазми;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Повећање концентрације аминокиселина у плазми након оброка повећава секрецију глукагона – слични одговори инсулина и глукагона на повећање аминокиселина у плазми;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Физичка активност вишеструко повећава концентрацију глукагона – превенција настајања хипогликемије?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Секрецију глукагона такође стимулишу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импулси из симпатичког нервног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система, и то преко β-адренергичких </a:t>
            </a:r>
          </a:p>
          <a:p>
            <a:pPr indent="19050">
              <a:spcBef>
                <a:spcPts val="0"/>
              </a:spcBef>
              <a:buNone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рецептора уз посредовање cAMP.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08696"/>
            <a:ext cx="3191049" cy="2449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гликогенолизу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повећање концентрације глукозе у крви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аденилил циклазу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мембрани хепатоцита чиме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повећава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концентрација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сАМР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цитоплазми;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сАМР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активира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регулаторни протеин протеин-киназе, који активира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протеин-киназу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Активирана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протеин-киназа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фосфорилише ензим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фосфорилазну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киназу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која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преводи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фосфорилазу 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4 ATP + 2 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 b ↔ 4 ADP +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a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None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Фосфорилаза а катализује разградњу гликогена и ослобађање глукозо 1-фосфата;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Глукозофосфатаза катализује дефосфорилацију глукозо 1-фосфата, након чега глукоза може да изађе из хепатоцита. 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Ендокрини панкреас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Панкреас сачињавају две главне врсте ткива: 1)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ацинуси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у којима се секретују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дигестини сокови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који доспевају у дуоденум; и 2)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Лангерхансова острвца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где се секретују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хормони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Панкреас, поред својих дигестивних функција, секретује више различитих хормона (најмање четири) који имају низ значајних улога;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Два хормона,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имају круцијалну улогу у регулацији метаболизма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глукозе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липида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протеина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регулише секрецију самих острваца;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Панкреасни полипептид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хормон чија улога није сасвим дефинисана, вероватно има улогу у регулацији транспорта јона у цревима.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Глукагон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глуконеогенезу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повећање концентрације глукозе у крви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Уколико се све резерве гликогена из јетре исцрпе, под дејством глукагона гликемија се повећава;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Глукагон изазива повећање преузимања аминокиселина из плазме у хепатоците и њихову конверзију у глукозу процесом глуконеогенезе;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Глукагон изазива повећано стварање кетонских тела смањењем нивоа малонил-CoA у јетри – глукагон инхибира депоновање и синтезу масних киселина у јетри.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Метаболизам калцијума и фосфата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Концентрација калцијума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ванћелијској течности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врло прецизно регулисана и одржава се на вредности од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2,4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mmol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/l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док је концентрација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у ћелији 10000 пута мања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!!!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Одржавање концентрације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физиолошким границама је кључно за више процеса у оганизму: мишићна контракција, коагулација крви, преношење нервних импулса...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плазми постоји у три облика: 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Везан за протеине плазме – 41%;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Везан за различите анјоне (цитрати, фосфати...) – 9%;</a:t>
            </a:r>
          </a:p>
          <a:p>
            <a:pPr marL="895350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Слободан, јонизован – 50%.</a:t>
            </a:r>
          </a:p>
          <a:p>
            <a:pPr marL="361950" indent="-361950" defTabSz="361950">
              <a:buFont typeface="Arial" pitchFamily="34" charset="0"/>
              <a:buChar char="•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48072"/>
            <a:ext cx="8784976" cy="609329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Фосфати се налазе у AТP-у, цикличном аденозин монофосфату (cAMP), 2,3-дифосфоглицерату (2,3-DPG), многим протеинима и другим виталним компонентама тела;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Фосфорилација и дефосфорилација протеина је укључена у регулацију ћелијске функције;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Неоргански фосфати у плазми доминантно постоје у облику HPO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чији однос зависи од рН вредности – фосфатни пуфер;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Пошто је тешко измерити прецизно количину HPO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H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количина фосфата се најчешће изражава кроз количину фосфора у плазми изражену у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mg/l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Укупна концентрација фосфора у плазми износи 120 mg/l, од чега је две трећине у органској форми, док је остатак у облику неорганског фосфора (P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 – око 40 mg/l;</a:t>
            </a:r>
          </a:p>
          <a:p>
            <a:pPr>
              <a:spcBef>
                <a:spcPts val="0"/>
              </a:spcBef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Знатне варијације у концентрацији 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немају изражене непосреден последице, а најблаже промене у концентрацији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изазивају драматичне ефекте.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Калцијум и фосфати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477" y="1368599"/>
            <a:ext cx="8387046" cy="458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Паратиреоидни хормон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(паратхормон, РТН) представља кључни механизам за регулацију концентрације 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регулацијом њихове интестиналне апсорпције, бубрежне екскреције и реапсорпције и размене између ванћелијске течности и коштаног ткива;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Повећана активност паратиреоидних жлезда узрокује брзу апсорпцију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калцијумових соли коштаног ткива, што за последицу има хиперкалцемију у ванћелијској течности, док смањена функција паратиреоидних жлезда изазива хипокалцемију која се најчеће манифостује као тетанија.</a:t>
            </a:r>
          </a:p>
          <a:p>
            <a:pPr marL="361950" indent="-361950" defTabSz="361950">
              <a:buFont typeface="Arial" pitchFamily="34" charset="0"/>
              <a:buChar char="•"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770" name="Picture 2" descr="Image result for hypocalcemia teta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476750"/>
            <a:ext cx="2105025" cy="2381250"/>
          </a:xfrm>
          <a:prstGeom prst="rect">
            <a:avLst/>
          </a:prstGeom>
          <a:noFill/>
        </p:spPr>
      </p:pic>
      <p:pic>
        <p:nvPicPr>
          <p:cNvPr id="32772" name="Picture 4" descr="Related 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752974"/>
            <a:ext cx="2381250" cy="21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5724128" cy="60212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Код човека најчешће постоје четири паратиреоидне жлезде: две су уграђене у горње, а две у доње полове тиреоидне жлезде.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Свака паратиреоидна жлезда је богато васкуларизовани диск, димензија 3 x 6 x    2 mm и садржи два различита типа ћелија.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Бројне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главне 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које садрже велики Голџијев комплекс, ендоплазматски ретикулум и секреторне грануле синтетишу и луче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Мање бројне и крупније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оксифилне 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садрже оксифилне грануле и велики број митохондрија у својој цитоплазми, а њихова функција за сада није позната.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6624" y="836712"/>
            <a:ext cx="3419872" cy="328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533925"/>
            <a:ext cx="2587625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472608" y="6165304"/>
            <a:ext cx="363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Мале ћелије су главне ћелије. Велике тачкасте ћелије (посебно оне у доњем левом делу слике)</a:t>
            </a:r>
          </a:p>
          <a:p>
            <a:pPr algn="ctr"/>
            <a:r>
              <a:rPr lang="sr-Cyrl-RS" sz="1200" dirty="0" smtClean="0">
                <a:latin typeface="Calibri" pitchFamily="34" charset="0"/>
                <a:cs typeface="Calibri" pitchFamily="34" charset="0"/>
              </a:rPr>
              <a:t>су оксифилне ћелије.</a:t>
            </a:r>
            <a:endParaRPr lang="en-US" sz="12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Паратхормон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PTH је линеарни полипептид и садржи 84 аминокиселинска остатка, синтетише се као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препро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sr-Cyrl-RS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При уласку препроPTH у ендоплазматски ретикулум, водећа секвенца се уклања са аминотерминалног краја и ствара се проPTH, од кога као крајњи продукт настаје PTH.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Полуживот PTH је отприлике 10 минута, а секретовани полипептид се рапидно цепа у Купферовим ћелијама јетре у фрагменте који су, вероватно, биолошки неактивни.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PTH делује директно на кости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изазива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њихову ресорпцију и мобилизацију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Поред повећања нивоа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плазми,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PTH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повећава екскрецију фосфата урином и смањује њихову концентрацију у плазми, тако што смањује њихову реапсорпцију у проксималним тубулима.</a:t>
            </a: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PTH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повећава продукцију 1,25-дихидроксихолекалциферола, чиме се повећава апсорпција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из црева.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Активни транспорт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P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из црева се повећава под утицајем метаболита витамина D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холекалциферол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-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настаје у кожи сисара од 7-дехидрохолестерола под утицајем сунчевог зрачења</a:t>
            </a:r>
            <a:r>
              <a:rPr lang="ru-RU" sz="2200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952" y="2492896"/>
            <a:ext cx="7220096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се метаболише дејством ензима који припадају суперфамилији цитохрома P450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јетри се витамин 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конвертује у 25-хидроксихолекалциферол (калцидиол, 25-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OH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 з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атим се 25-хидроскихолекалциферол у ћелијама проксималних тубула бубрега конвертује у много активнији метаболит 1,25-дихидроксихолекалциферол, чији је синоним калцитриол, 1,25-(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OH)</a:t>
            </a:r>
            <a:r>
              <a:rPr lang="en-US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sr-Cyrl-RS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1,25-дихидроксихолекалциферол стимулише експресију великог броја генских продуката који су укључени у транспорт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његово преузимање преко специфичних рецептора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Једна група ових протеина је фамилија протеина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калбиндин D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 који постоји у цревима, мозгу и бубрезима човека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1,25-дихидроксихолекалциферол убрзава реапсорпцију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из бубрега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повећањем експресије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TRVP5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transient</a:t>
            </a:r>
            <a:r>
              <a:rPr lang="sr-Cyrl-RS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receptor potential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vanilloid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 type 6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– TRPV6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у прокисмалним тубулима бубрега.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Ендокрини панкреас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en-US" sz="22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Лангерхансова острвца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су овалне ћелијске формације, разбацане по ткиву панкреаца, при чему их много више има у репу у одноцу на остале делове панкреаса;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Лангерхансова острвца садрже 4 типа ћелија: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δ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200" b="1" u="sng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-ћелије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(20%) секретују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β-ћелије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(60-75%) секретују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u="sng" dirty="0" smtClean="0">
                <a:latin typeface="Calibri" pitchFamily="34" charset="0"/>
                <a:cs typeface="Calibri" pitchFamily="34" charset="0"/>
              </a:rPr>
              <a:t>амилин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δ-ћелије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, 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F-ћелије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панкреасни полипептид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Лангерхансова острвца су богато прокрвљена, а крв из њих се дренира у портну вену;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Међусобна близина ових ћелија омогућава међућелијску комуникацију и контролу секреције хормона другим хормонима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Витамин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4572000" cy="60212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Синтеза 1,25-дихидроксихолекалциферола у бубрезима, коју катализује 1α-хидроксилаза, под контролом је повратне спреге у зависности од концентрације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и PO</a:t>
            </a:r>
            <a:r>
              <a:rPr lang="ru-RU" sz="2200" baseline="-25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3–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плазми.</a:t>
            </a:r>
          </a:p>
          <a:p>
            <a:pPr>
              <a:spcBef>
                <a:spcPts val="0"/>
              </a:spcBef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Када је ниво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 висок, продукује се мало 1,25-дихидроксихолекалциферола, а продукује се већа количина релативно неактивног метаболита 24,25-дихидроксихолекалциферола у јетри.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52266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139952" y="6237312"/>
            <a:ext cx="500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 smtClean="0">
                <a:latin typeface="Calibri" pitchFamily="34" charset="0"/>
                <a:cs typeface="Calibri" pitchFamily="34" charset="0"/>
              </a:rPr>
              <a:t>Ефекти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PTH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и 1,25-дихидроксихолекалци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ферола на хомеостазу </a:t>
            </a:r>
            <a:r>
              <a:rPr lang="ru-RU" dirty="0" smtClean="0"/>
              <a:t>калцијума у организму.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Калцитонин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Калцитонин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је хормон који снижава концентрацију Ca</a:t>
            </a:r>
            <a:r>
              <a:rPr lang="ru-RU" sz="2200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у плазми, а продукују га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парафоликуларне ћелије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тиреоидне жлезде (чисте или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C-ћелије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endParaRPr lang="en-US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Секреција калцитонина се повећава када постоји повећана концентрација Ca</a:t>
            </a:r>
            <a:r>
              <a:rPr lang="ru-RU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у тиреоидној жлезди;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Секрецију калцитонина стимулишу и β-адренергички агонисти, допамин, естрогени, гастрин, холецистокинин, глукагон и секретин;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Остварује свој ефекат на снижење нивоа калцијума у плазми инхибицијом реапсорпције костију, инхибицијом активности остокласта – брзи (непосредни) ефекат, као и смањењем настајања нових остеокласта – дугорочни ефекат;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Дејством калцитонина равнотежа хомеостазе коштаног ткива се помера у корист остеосинтезе.</a:t>
            </a:r>
          </a:p>
          <a:p>
            <a:endParaRPr lang="ru-RU" sz="22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Калцитонин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endParaRPr lang="ru-RU" sz="22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Калцитонин у бубрезима изазива повећање екскреције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урином.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Количина калцитонина у хуманој штитастој жлезди је мала, а након тиреоидектомије, густина костију и ниво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у плазми су у нормалним границама, док је функција паратиреоидних жлезда нормална.</a:t>
            </a:r>
          </a:p>
          <a:p>
            <a:endParaRPr lang="ru-RU" sz="1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Постоји уопштено мишљење да калцитонин има веома слаб дугорочни ефекат на одржавање нивоа 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Ca</a:t>
            </a:r>
            <a:r>
              <a:rPr lang="en-US" sz="2200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2+</a:t>
            </a:r>
            <a:r>
              <a:rPr lang="en-US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 плазми, а за разлику од PTH и 1,25-дихидроксихолекалциферола, калцитонин нема битнији утицај на хомеостазу фосфата у плазми.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/>
              <a:t>Физиологија надбубрежне жлезде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505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90800" y="457200"/>
            <a:ext cx="40417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НАДБУБРЕЖНА ЖЛЕЗДА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7283" name="Picture 2" descr="D:\Suzana\Ganong knjiga\Ganong slike\XX POGLAVLjE\PNG\Gan024_Deo_20-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066800"/>
            <a:ext cx="3124200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4" name="Rectangle 5"/>
          <p:cNvSpPr>
            <a:spLocks noChangeArrowheads="1"/>
          </p:cNvSpPr>
          <p:nvPr/>
        </p:nvSpPr>
        <p:spPr bwMode="auto">
          <a:xfrm>
            <a:off x="4800600" y="5441950"/>
            <a:ext cx="43434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Слика хумане </a:t>
            </a:r>
            <a:r>
              <a:rPr lang="ru-RU" sz="1200" b="1"/>
              <a:t>надбубрежне жлезде. </a:t>
            </a:r>
            <a:r>
              <a:rPr lang="ru-RU" sz="1100"/>
              <a:t>Ткиво коре </a:t>
            </a:r>
            <a:r>
              <a:rPr lang="sr-Cyrl-CS" sz="1100"/>
              <a:t>надбубрежних жлезда је жуто обојен</a:t>
            </a:r>
            <a:r>
              <a:rPr lang="en-US" sz="1100"/>
              <a:t>o; </a:t>
            </a:r>
            <a:r>
              <a:rPr lang="sr-Cyrl-CS" sz="1100"/>
              <a:t>срж надбубрежних жлезда </a:t>
            </a:r>
            <a:r>
              <a:rPr lang="ru-RU" sz="1100"/>
              <a:t>је наранџасто обојена. Запазите да се надбубрежне жлезде налазе на горњим половима бубрега. Такође су приказана екстраадренална места (сиво обојено) на којима се понекад може наћи ткиво коре и сржи надбубрежних жлезди.</a:t>
            </a:r>
            <a:r>
              <a:rPr lang="ru-RU" sz="1200"/>
              <a:t> </a:t>
            </a:r>
            <a:endParaRPr lang="en-US" sz="900">
              <a:solidFill>
                <a:srgbClr val="FFC000"/>
              </a:solidFill>
            </a:endParaRPr>
          </a:p>
        </p:txBody>
      </p:sp>
      <p:sp>
        <p:nvSpPr>
          <p:cNvPr id="97285" name="Rectangle 6"/>
          <p:cNvSpPr>
            <a:spLocks noChangeArrowheads="1"/>
          </p:cNvSpPr>
          <p:nvPr/>
        </p:nvSpPr>
        <p:spPr bwMode="auto">
          <a:xfrm>
            <a:off x="152400" y="1752600"/>
            <a:ext cx="464820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cs typeface="Arial" pitchFamily="34" charset="0"/>
              </a:rPr>
              <a:t>Адреналн</a:t>
            </a:r>
            <a:r>
              <a:rPr lang="sr-Cyrl-CS" sz="1800">
                <a:cs typeface="Arial" pitchFamily="34" charset="0"/>
              </a:rPr>
              <a:t>а</a:t>
            </a:r>
            <a:r>
              <a:rPr lang="en-US" sz="1800">
                <a:cs typeface="Arial" pitchFamily="34" charset="0"/>
              </a:rPr>
              <a:t> </a:t>
            </a:r>
            <a:r>
              <a:rPr lang="sr-Latn-CS" sz="1800">
                <a:cs typeface="Arial" pitchFamily="34" charset="0"/>
              </a:rPr>
              <a:t>ж</a:t>
            </a:r>
            <a:r>
              <a:rPr lang="en-US" sz="1800">
                <a:cs typeface="Arial" pitchFamily="34" charset="0"/>
              </a:rPr>
              <a:t>лезд</a:t>
            </a:r>
            <a:r>
              <a:rPr lang="sr-Cyrl-CS" sz="1800">
                <a:cs typeface="Arial" pitchFamily="34" charset="0"/>
              </a:rPr>
              <a:t>а</a:t>
            </a:r>
            <a:r>
              <a:rPr lang="en-US" sz="1800">
                <a:cs typeface="Arial" pitchFamily="34" charset="0"/>
              </a:rPr>
              <a:t>: </a:t>
            </a:r>
            <a:r>
              <a:rPr lang="sr-Cyrl-CS" sz="1800">
                <a:cs typeface="Arial" pitchFamily="34" charset="0"/>
              </a:rPr>
              <a:t>свака око </a:t>
            </a:r>
            <a:r>
              <a:rPr lang="en-US" sz="1800">
                <a:cs typeface="Arial" pitchFamily="34" charset="0"/>
              </a:rPr>
              <a:t>4 g</a:t>
            </a:r>
            <a:r>
              <a:rPr lang="sr-Cyrl-CS" sz="1800">
                <a:cs typeface="Arial" pitchFamily="34" charset="0"/>
              </a:rPr>
              <a:t> масе</a:t>
            </a:r>
          </a:p>
          <a:p>
            <a:endParaRPr lang="sr-Cyrl-CS" sz="800">
              <a:cs typeface="Arial" pitchFamily="34" charset="0"/>
            </a:endParaRPr>
          </a:p>
          <a:p>
            <a:pPr>
              <a:buSzPct val="70000"/>
            </a:pPr>
            <a:r>
              <a:rPr lang="sr-Cyrl-CS" b="1">
                <a:cs typeface="Arial" pitchFamily="34" charset="0"/>
              </a:rPr>
              <a:t>   </a:t>
            </a:r>
            <a:r>
              <a:rPr lang="ru-RU" b="1">
                <a:cs typeface="Arial" pitchFamily="34" charset="0"/>
              </a:rPr>
              <a:t>-</a:t>
            </a:r>
            <a:r>
              <a:rPr lang="sr-Cyrl-CS" b="1">
                <a:cs typeface="Arial" pitchFamily="34" charset="0"/>
              </a:rPr>
              <a:t>  </a:t>
            </a:r>
            <a:r>
              <a:rPr lang="en-US" sz="1800" b="1">
                <a:cs typeface="Arial" pitchFamily="34" charset="0"/>
              </a:rPr>
              <a:t>Кортекс</a:t>
            </a:r>
            <a:r>
              <a:rPr lang="sr-Cyrl-CS" sz="1800" b="1">
                <a:cs typeface="Arial" pitchFamily="34" charset="0"/>
              </a:rPr>
              <a:t> </a:t>
            </a:r>
            <a:r>
              <a:rPr lang="sr-Cyrl-CS" sz="1800" b="1">
                <a:solidFill>
                  <a:srgbClr val="1944A3"/>
                </a:solidFill>
                <a:cs typeface="Arial" pitchFamily="34" charset="0"/>
              </a:rPr>
              <a:t>*</a:t>
            </a:r>
            <a:endParaRPr lang="en-US" sz="1800" b="1">
              <a:solidFill>
                <a:srgbClr val="1944A3"/>
              </a:solidFill>
              <a:cs typeface="Arial" pitchFamily="34" charset="0"/>
            </a:endParaRPr>
          </a:p>
          <a:p>
            <a:pPr lvl="1"/>
            <a:r>
              <a:rPr lang="sr-Cyrl-CS">
                <a:cs typeface="Arial" pitchFamily="34" charset="0"/>
              </a:rPr>
              <a:t>- </a:t>
            </a:r>
            <a:r>
              <a:rPr lang="en-US">
                <a:cs typeface="Arial" pitchFamily="34" charset="0"/>
              </a:rPr>
              <a:t>Минералокортикоиди</a:t>
            </a:r>
          </a:p>
          <a:p>
            <a:pPr lvl="1"/>
            <a:r>
              <a:rPr lang="sr-Cyrl-CS">
                <a:cs typeface="Arial" pitchFamily="34" charset="0"/>
              </a:rPr>
              <a:t>- </a:t>
            </a:r>
            <a:r>
              <a:rPr lang="en-US">
                <a:cs typeface="Arial" pitchFamily="34" charset="0"/>
              </a:rPr>
              <a:t>Гл</a:t>
            </a:r>
            <a:r>
              <a:rPr lang="sr-Cyrl-CS">
                <a:cs typeface="Arial" pitchFamily="34" charset="0"/>
              </a:rPr>
              <a:t>у</a:t>
            </a:r>
            <a:r>
              <a:rPr lang="en-US">
                <a:cs typeface="Arial" pitchFamily="34" charset="0"/>
              </a:rPr>
              <a:t>кокортикоиди</a:t>
            </a:r>
          </a:p>
          <a:p>
            <a:pPr lvl="1"/>
            <a:r>
              <a:rPr lang="sr-Cyrl-CS">
                <a:cs typeface="Arial" pitchFamily="34" charset="0"/>
              </a:rPr>
              <a:t>- </a:t>
            </a:r>
            <a:r>
              <a:rPr lang="en-US">
                <a:cs typeface="Arial" pitchFamily="34" charset="0"/>
              </a:rPr>
              <a:t>Андрогени хормони</a:t>
            </a:r>
            <a:endParaRPr lang="sr-Cyrl-CS">
              <a:cs typeface="Arial" pitchFamily="34" charset="0"/>
            </a:endParaRPr>
          </a:p>
          <a:p>
            <a:pPr lvl="1"/>
            <a:endParaRPr lang="ru-RU">
              <a:cs typeface="Arial" pitchFamily="34" charset="0"/>
            </a:endParaRPr>
          </a:p>
          <a:p>
            <a:r>
              <a:rPr lang="ru-RU" sz="3200">
                <a:cs typeface="Arial" pitchFamily="34" charset="0"/>
              </a:rPr>
              <a:t>  </a:t>
            </a:r>
            <a:r>
              <a:rPr lang="ru-RU" b="1">
                <a:cs typeface="Arial" pitchFamily="34" charset="0"/>
              </a:rPr>
              <a:t>-</a:t>
            </a:r>
            <a:r>
              <a:rPr lang="ru-RU" sz="3200">
                <a:cs typeface="Arial" pitchFamily="34" charset="0"/>
              </a:rPr>
              <a:t> </a:t>
            </a:r>
            <a:r>
              <a:rPr lang="ru-RU" sz="1800" b="1">
                <a:cs typeface="Arial" pitchFamily="34" charset="0"/>
              </a:rPr>
              <a:t>Медула</a:t>
            </a:r>
            <a:r>
              <a:rPr lang="ru-RU">
                <a:cs typeface="Arial" pitchFamily="34" charset="0"/>
              </a:rPr>
              <a:t>, захвата 2</a:t>
            </a:r>
            <a:r>
              <a:rPr lang="sr-Cyrl-CS">
                <a:cs typeface="Arial" pitchFamily="34" charset="0"/>
              </a:rPr>
              <a:t>0-30</a:t>
            </a:r>
            <a:r>
              <a:rPr lang="ru-RU">
                <a:cs typeface="Arial" pitchFamily="34" charset="0"/>
              </a:rPr>
              <a:t>%</a:t>
            </a:r>
            <a:r>
              <a:rPr lang="ru-RU" sz="1800">
                <a:solidFill>
                  <a:srgbClr val="2F70BF"/>
                </a:solidFill>
                <a:cs typeface="Arial" pitchFamily="34" charset="0"/>
              </a:rPr>
              <a:t>**</a:t>
            </a:r>
            <a:r>
              <a:rPr lang="ru-RU">
                <a:cs typeface="Arial" pitchFamily="34" charset="0"/>
              </a:rPr>
              <a:t> масе</a:t>
            </a:r>
            <a:r>
              <a:rPr lang="en-US">
                <a:cs typeface="Arial" pitchFamily="34" charset="0"/>
              </a:rPr>
              <a:t> </a:t>
            </a:r>
            <a:r>
              <a:rPr lang="ru-RU">
                <a:cs typeface="Arial" pitchFamily="34" charset="0"/>
              </a:rPr>
              <a:t>надбубрежне жлезде, </a:t>
            </a:r>
            <a:endParaRPr lang="en-US">
              <a:cs typeface="Arial" pitchFamily="34" charset="0"/>
            </a:endParaRPr>
          </a:p>
          <a:p>
            <a:r>
              <a:rPr lang="sr-Cyrl-CS">
                <a:cs typeface="Arial" pitchFamily="34" charset="0"/>
              </a:rPr>
              <a:t>       - </a:t>
            </a:r>
            <a:r>
              <a:rPr lang="en-US">
                <a:cs typeface="Arial" pitchFamily="34" charset="0"/>
              </a:rPr>
              <a:t>Адреналин: лучи га </a:t>
            </a:r>
            <a:r>
              <a:rPr lang="ru-RU">
                <a:cs typeface="Arial" pitchFamily="34" charset="0"/>
              </a:rPr>
              <a:t>око 90% од укупног броја ћелија</a:t>
            </a:r>
            <a:r>
              <a:rPr lang="en-US">
                <a:cs typeface="Arial" pitchFamily="34" charset="0"/>
              </a:rPr>
              <a:t> медуле</a:t>
            </a:r>
            <a:r>
              <a:rPr lang="ru-RU">
                <a:cs typeface="Arial" pitchFamily="34" charset="0"/>
              </a:rPr>
              <a:t>, </a:t>
            </a:r>
            <a:endParaRPr lang="en-US">
              <a:cs typeface="Arial" pitchFamily="34" charset="0"/>
            </a:endParaRPr>
          </a:p>
          <a:p>
            <a:r>
              <a:rPr lang="sr-Cyrl-CS">
                <a:cs typeface="Arial" pitchFamily="34" charset="0"/>
              </a:rPr>
              <a:t>       - </a:t>
            </a:r>
            <a:r>
              <a:rPr lang="en-US">
                <a:cs typeface="Arial" pitchFamily="34" charset="0"/>
              </a:rPr>
              <a:t>Норадреналин</a:t>
            </a:r>
            <a:r>
              <a:rPr lang="sr-Cyrl-CS">
                <a:cs typeface="Arial" pitchFamily="34" charset="0"/>
              </a:rPr>
              <a:t>: </a:t>
            </a:r>
            <a:r>
              <a:rPr lang="en-US"/>
              <a:t>лучи га </a:t>
            </a:r>
            <a:r>
              <a:rPr lang="ru-RU"/>
              <a:t>око </a:t>
            </a:r>
            <a:r>
              <a:rPr lang="en-US"/>
              <a:t>1</a:t>
            </a:r>
            <a:r>
              <a:rPr lang="ru-RU"/>
              <a:t>0% од укупног броја ћелија</a:t>
            </a:r>
            <a:r>
              <a:rPr lang="en-US"/>
              <a:t> медуле</a:t>
            </a:r>
            <a:r>
              <a:rPr lang="ru-RU"/>
              <a:t>, </a:t>
            </a:r>
            <a:endParaRPr lang="en-US"/>
          </a:p>
          <a:p>
            <a:r>
              <a:rPr lang="ru-RU"/>
              <a:t>       - Допамин: тип ћелија које секретују допамин </a:t>
            </a:r>
            <a:r>
              <a:rPr lang="sr-Cyrl-CS"/>
              <a:t>није познат.</a:t>
            </a:r>
            <a:r>
              <a:rPr lang="ru-RU">
                <a:cs typeface="Arial" pitchFamily="34" charset="0"/>
              </a:rPr>
              <a:t> </a:t>
            </a:r>
            <a:endParaRPr lang="en-US">
              <a:cs typeface="Arial" pitchFamily="34" charset="0"/>
            </a:endParaRPr>
          </a:p>
        </p:txBody>
      </p:sp>
      <p:sp>
        <p:nvSpPr>
          <p:cNvPr id="97286" name="Rectangle 5"/>
          <p:cNvSpPr>
            <a:spLocks noChangeArrowheads="1"/>
          </p:cNvSpPr>
          <p:nvPr/>
        </p:nvSpPr>
        <p:spPr bwMode="auto">
          <a:xfrm>
            <a:off x="304800" y="6324600"/>
            <a:ext cx="27558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2F70BF"/>
                </a:solidFill>
                <a:cs typeface="Arial" pitchFamily="34" charset="0"/>
              </a:rPr>
              <a:t> ** </a:t>
            </a:r>
            <a:r>
              <a:rPr lang="ru-RU" sz="1100" dirty="0">
                <a:cs typeface="Arial" pitchFamily="34" charset="0"/>
              </a:rPr>
              <a:t>По Гајтону око 20% а по Ганонгу 28</a:t>
            </a:r>
            <a:r>
              <a:rPr lang="ru-RU" sz="1100" dirty="0" smtClean="0">
                <a:cs typeface="Arial" pitchFamily="34" charset="0"/>
              </a:rPr>
              <a:t>%.</a:t>
            </a:r>
            <a:endParaRPr lang="en-US" sz="1100" dirty="0"/>
          </a:p>
        </p:txBody>
      </p:sp>
      <p:sp>
        <p:nvSpPr>
          <p:cNvPr id="97287" name="Rectangle 6"/>
          <p:cNvSpPr>
            <a:spLocks noChangeArrowheads="1"/>
          </p:cNvSpPr>
          <p:nvPr/>
        </p:nvSpPr>
        <p:spPr bwMode="auto">
          <a:xfrm>
            <a:off x="381000" y="6096000"/>
            <a:ext cx="3284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200">
                <a:solidFill>
                  <a:srgbClr val="1944A3"/>
                </a:solidFill>
                <a:cs typeface="Arial" pitchFamily="34" charset="0"/>
              </a:rPr>
              <a:t>* </a:t>
            </a:r>
            <a:r>
              <a:rPr lang="sr-Cyrl-CS" sz="1200">
                <a:cs typeface="Arial" pitchFamily="34" charset="0"/>
              </a:rPr>
              <a:t>Изоловано преко 30 стероидних хормона.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5930993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71600"/>
            <a:ext cx="4800600" cy="5029200"/>
          </a:xfrm>
        </p:spPr>
        <p:txBody>
          <a:bodyPr/>
          <a:lstStyle/>
          <a:p>
            <a:pPr>
              <a:buSzPct val="70000"/>
              <a:buFont typeface="Wingdings" pitchFamily="2" charset="2"/>
              <a:buChar char="q"/>
            </a:pPr>
            <a:r>
              <a:rPr lang="en-US" sz="1600" b="1" smtClean="0">
                <a:latin typeface="Arial" pitchFamily="34" charset="0"/>
                <a:cs typeface="Arial" pitchFamily="34" charset="0"/>
              </a:rPr>
              <a:t>Zona glomeruloza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(око 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15% масе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надбубрежне жлезде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), садр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ж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 ензим </a:t>
            </a:r>
            <a:r>
              <a:rPr lang="ru-RU" sz="1600" i="1" smtClean="0">
                <a:latin typeface="Arial" pitchFamily="34" charset="0"/>
                <a:cs typeface="Arial" pitchFamily="34" charset="0"/>
              </a:rPr>
              <a:t>алдостерон синтетазу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 и синтети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 алдостерон, Секреција зависи углавном од ангиотензина II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јона кал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ијума</a:t>
            </a:r>
          </a:p>
          <a:p>
            <a:pPr>
              <a:buSzPct val="70000"/>
              <a:buFont typeface="Wingdings" pitchFamily="2" charset="2"/>
              <a:buChar char="q"/>
            </a:pP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buSzPct val="70000"/>
              <a:buFont typeface="Wingdings" pitchFamily="2" charset="2"/>
              <a:buChar char="q"/>
            </a:pPr>
            <a:r>
              <a:rPr lang="en-US" sz="1600" b="1" smtClean="0">
                <a:latin typeface="Arial" pitchFamily="34" charset="0"/>
                <a:cs typeface="Arial" pitchFamily="34" charset="0"/>
              </a:rPr>
              <a:t>Zona fascikulata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(око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50% 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масе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надбубрежне жлезде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), секретује глукокортикоиде кортизол и кортикостерон, и малу коли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ину адреналних андрогена, под контролом је адренокортикотропног хормона аденохипофизе 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(ACTH)</a:t>
            </a:r>
          </a:p>
          <a:p>
            <a:pPr>
              <a:buSzPct val="70000"/>
              <a:buFont typeface="Wingdings" pitchFamily="2" charset="2"/>
              <a:buChar char="q"/>
            </a:pP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buSzPct val="70000"/>
              <a:buFont typeface="Wingdings" pitchFamily="2" charset="2"/>
              <a:buChar char="q"/>
            </a:pPr>
            <a:r>
              <a:rPr lang="en-US" sz="1600" b="1" smtClean="0">
                <a:latin typeface="Arial" pitchFamily="34" charset="0"/>
                <a:cs typeface="Arial" pitchFamily="34" charset="0"/>
              </a:rPr>
              <a:t>Zona retikularis</a:t>
            </a:r>
            <a:r>
              <a:rPr lang="sr-Cyrl-CS" sz="16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(око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7% 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масе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надбубрежне жлезде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), синтети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 адреналне андрогене: дехидроепиандростерон (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DHEA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) и андростендион, као и мале коли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ине естрогена и неких глукокортикоида. 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Секретује се под контролом ACTH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2209800" y="609600"/>
            <a:ext cx="4133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КОРА НАДБУБРЕ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НЕ 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ЛЕЗДЕ</a:t>
            </a:r>
          </a:p>
        </p:txBody>
      </p:sp>
      <p:pic>
        <p:nvPicPr>
          <p:cNvPr id="98308" name="Picture 5" descr="D:\Suzana\Ganong knjiga\Ganong slike\XX POGLAVLjE\PNG\Gan024_Deo_20-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4763" y="1219200"/>
            <a:ext cx="4059237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5105400" y="5980113"/>
            <a:ext cx="4038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sz="1200"/>
              <a:t>Слика: </a:t>
            </a:r>
            <a:r>
              <a:rPr lang="sr-Cyrl-CS" sz="1200" b="1"/>
              <a:t>Пресек надбубрежне </a:t>
            </a:r>
            <a:r>
              <a:rPr lang="ru-RU" sz="1200" b="1"/>
              <a:t>жлезде са приказом медуле и зона коре, као и хормона које секретују. </a:t>
            </a:r>
            <a:endParaRPr lang="en-US" sz="900">
              <a:solidFill>
                <a:srgbClr val="FFC000"/>
              </a:solidFill>
            </a:endParaRPr>
          </a:p>
        </p:txBody>
      </p:sp>
      <p:sp>
        <p:nvSpPr>
          <p:cNvPr id="98310" name="Rectangle 5"/>
          <p:cNvSpPr>
            <a:spLocks noChangeArrowheads="1"/>
          </p:cNvSpPr>
          <p:nvPr/>
        </p:nvSpPr>
        <p:spPr bwMode="auto">
          <a:xfrm>
            <a:off x="8305800" y="3505200"/>
            <a:ext cx="738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 b="1">
                <a:cs typeface="Arial" pitchFamily="34" charset="0"/>
              </a:rPr>
              <a:t>Андрогени</a:t>
            </a:r>
            <a:endParaRPr lang="en-US" sz="800" b="1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8077200" y="3581400"/>
            <a:ext cx="228600" cy="0"/>
          </a:xfrm>
          <a:prstGeom prst="straightConnector1">
            <a:avLst/>
          </a:prstGeom>
          <a:ln w="25400" cmpd="sng">
            <a:solidFill>
              <a:schemeClr val="tx1"/>
            </a:solidFill>
            <a:headEnd w="med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052661"/>
      </p:ext>
    </p:extLst>
  </p:cSld>
  <p:clrMapOvr>
    <a:masterClrMapping/>
  </p:clrMapOvr>
  <p:transition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ChangeArrowheads="1"/>
          </p:cNvSpPr>
          <p:nvPr/>
        </p:nvSpPr>
        <p:spPr bwMode="auto">
          <a:xfrm>
            <a:off x="251520" y="1772816"/>
            <a:ext cx="43434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    Хормони надбубрежног кортекса су деривати холестерола (као холестерол, жучне киселине, витамин D, оваријални и стероиди тестиса) и садрже циклопентаноперхидрофенантренско језгро.      </a:t>
            </a:r>
          </a:p>
          <a:p>
            <a:r>
              <a:rPr lang="ru-RU" dirty="0"/>
              <a:t>   </a:t>
            </a:r>
            <a:endParaRPr lang="en-US" dirty="0"/>
          </a:p>
          <a:p>
            <a:r>
              <a:rPr lang="ru-RU" dirty="0"/>
              <a:t> </a:t>
            </a:r>
            <a:r>
              <a:rPr lang="en-US" dirty="0" err="1"/>
              <a:t>Означени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као</a:t>
            </a:r>
            <a:r>
              <a:rPr lang="en-US" dirty="0"/>
              <a:t>:</a:t>
            </a:r>
            <a:r>
              <a:rPr lang="ru-RU" dirty="0"/>
              <a:t> </a:t>
            </a:r>
          </a:p>
          <a:p>
            <a:r>
              <a:rPr lang="ru-RU" dirty="0"/>
              <a:t> </a:t>
            </a:r>
            <a:r>
              <a:rPr lang="en-US" dirty="0"/>
              <a:t>  - </a:t>
            </a:r>
            <a:r>
              <a:rPr lang="ru-RU" dirty="0"/>
              <a:t>минералокортикоиди  </a:t>
            </a:r>
            <a:endParaRPr lang="en-US" dirty="0"/>
          </a:p>
          <a:p>
            <a:r>
              <a:rPr lang="en-US" dirty="0"/>
              <a:t>   - </a:t>
            </a:r>
            <a:r>
              <a:rPr lang="ru-RU" dirty="0"/>
              <a:t>глукокортикоиди</a:t>
            </a:r>
          </a:p>
          <a:p>
            <a:r>
              <a:rPr lang="ru-RU" dirty="0"/>
              <a:t>   - адренални андрогени</a:t>
            </a:r>
          </a:p>
          <a:p>
            <a:r>
              <a:rPr lang="ru-RU" dirty="0"/>
              <a:t>  </a:t>
            </a:r>
            <a:endParaRPr lang="en-US" dirty="0"/>
          </a:p>
          <a:p>
            <a:r>
              <a:rPr lang="ru-RU" dirty="0"/>
              <a:t>Доминантан ефекат </a:t>
            </a:r>
            <a:r>
              <a:rPr lang="ru-RU" b="1" dirty="0"/>
              <a:t>минералокортикоида</a:t>
            </a:r>
            <a:r>
              <a:rPr lang="ru-RU" dirty="0"/>
              <a:t> је дејство на излучивање </a:t>
            </a:r>
            <a:r>
              <a:rPr lang="ru-RU" b="1" dirty="0"/>
              <a:t>Nа</a:t>
            </a:r>
            <a:r>
              <a:rPr lang="ru-RU" b="1" baseline="30000" dirty="0"/>
              <a:t>+</a:t>
            </a:r>
            <a:r>
              <a:rPr lang="ru-RU" b="1" dirty="0"/>
              <a:t> </a:t>
            </a:r>
            <a:r>
              <a:rPr lang="ru-RU" dirty="0"/>
              <a:t>и</a:t>
            </a:r>
            <a:r>
              <a:rPr lang="ru-RU" b="1" dirty="0"/>
              <a:t> К</a:t>
            </a:r>
            <a:r>
              <a:rPr lang="ru-RU" b="1" baseline="30000" dirty="0"/>
              <a:t>+</a:t>
            </a:r>
            <a:r>
              <a:rPr lang="ru-RU" b="1" dirty="0"/>
              <a:t>, </a:t>
            </a:r>
            <a:r>
              <a:rPr lang="ru-RU" dirty="0"/>
              <a:t>а код </a:t>
            </a:r>
            <a:r>
              <a:rPr lang="ru-RU" b="1" dirty="0"/>
              <a:t>глукокортикоида </a:t>
            </a:r>
            <a:r>
              <a:rPr lang="ru-RU" dirty="0"/>
              <a:t>преовлађује дејство на метаболизам,</a:t>
            </a:r>
            <a:r>
              <a:rPr lang="ru-RU" b="1" dirty="0"/>
              <a:t> </a:t>
            </a:r>
            <a:r>
              <a:rPr lang="ru-RU" dirty="0"/>
              <a:t>пре свега </a:t>
            </a:r>
            <a:r>
              <a:rPr lang="sr-Cyrl-CS" dirty="0"/>
              <a:t>глукозе и протеина.</a:t>
            </a: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5334000" y="6248400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/>
              <a:t>Основна структура надбубрежних и гонадалних стероида</a:t>
            </a:r>
            <a:endParaRPr lang="en-US" sz="1200"/>
          </a:p>
        </p:txBody>
      </p:sp>
      <p:pic>
        <p:nvPicPr>
          <p:cNvPr id="99332" name="Picture 2" descr="D:\Suzana\Ganong knjiga\Ganong slike\XX POGLAVLjE\PNG\Gan024_Deo_20-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133600"/>
            <a:ext cx="297021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2" name="Rectangle 5"/>
          <p:cNvSpPr>
            <a:spLocks noChangeArrowheads="1"/>
          </p:cNvSpPr>
          <p:nvPr/>
        </p:nvSpPr>
        <p:spPr bwMode="auto">
          <a:xfrm>
            <a:off x="1187624" y="116632"/>
            <a:ext cx="6477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АДРЕНАЛНА КОРА: </a:t>
            </a:r>
          </a:p>
          <a:p>
            <a:pPr algn="ctr">
              <a:defRPr/>
            </a:pPr>
            <a:endParaRPr lang="sr-Cyrl-CS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sr-Cyrl-CS" sz="1800" b="1" dirty="0">
                <a:solidFill>
                  <a:srgbClr val="0070C0"/>
                </a:solidFill>
              </a:rPr>
              <a:t>СТРУКТУРА И БИОСИНТЕЗА АДРЕНОКОРТИКАЛНИХ ХОРМОНА </a:t>
            </a:r>
          </a:p>
          <a:p>
            <a:pPr algn="ctr">
              <a:defRPr/>
            </a:pPr>
            <a:r>
              <a:rPr lang="sr-Cyrl-CS" sz="1400" b="1" dirty="0">
                <a:solidFill>
                  <a:srgbClr val="0070C0"/>
                </a:solidFill>
              </a:rPr>
              <a:t>КЛАСИФИКАЦИЈА И СТРУКТУРА</a:t>
            </a:r>
          </a:p>
        </p:txBody>
      </p:sp>
    </p:spTree>
    <p:extLst>
      <p:ext uri="{BB962C8B-B14F-4D97-AF65-F5344CB8AC3E}">
        <p14:creationId xmlns:p14="http://schemas.microsoft.com/office/powerpoint/2010/main" val="3259852804"/>
      </p:ext>
    </p:extLst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ChangeArrowheads="1"/>
          </p:cNvSpPr>
          <p:nvPr/>
        </p:nvSpPr>
        <p:spPr bwMode="auto">
          <a:xfrm>
            <a:off x="152400" y="1295400"/>
            <a:ext cx="8991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b="1">
                <a:solidFill>
                  <a:srgbClr val="0070C0"/>
                </a:solidFill>
              </a:rPr>
              <a:t>СЕКРЕТОВАНИ СТЕРОИДИ</a:t>
            </a:r>
          </a:p>
          <a:p>
            <a:pPr algn="ctr"/>
            <a:endParaRPr lang="sr-Cyrl-CS" b="1">
              <a:solidFill>
                <a:srgbClr val="0070C0"/>
              </a:solidFill>
            </a:endParaRPr>
          </a:p>
          <a:p>
            <a:r>
              <a:rPr lang="en-US"/>
              <a:t>     </a:t>
            </a:r>
            <a:r>
              <a:rPr lang="ru-RU"/>
              <a:t>Из адреналног ткива су изоловани бројни стероиди, али једини стероиди који се нормално луче у физиолошки значајној количини су минералокортикоид </a:t>
            </a:r>
            <a:r>
              <a:rPr lang="ru-RU" b="1"/>
              <a:t>алдостерон, </a:t>
            </a:r>
            <a:r>
              <a:rPr lang="ru-RU"/>
              <a:t>глукокортикоиди </a:t>
            </a:r>
            <a:r>
              <a:rPr lang="ru-RU" b="1"/>
              <a:t>кортизол и кортикостерон,</a:t>
            </a:r>
            <a:r>
              <a:rPr lang="ru-RU"/>
              <a:t> као и андрогени </a:t>
            </a:r>
            <a:r>
              <a:rPr lang="ru-RU" b="1"/>
              <a:t>дехидроепиандростерон (DHEA) и андростенедион. </a:t>
            </a:r>
            <a:endParaRPr lang="sr-Cyrl-CS"/>
          </a:p>
        </p:txBody>
      </p:sp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1600200" y="609600"/>
            <a:ext cx="6477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1800" b="1">
                <a:solidFill>
                  <a:srgbClr val="0070C0"/>
                </a:solidFill>
              </a:rPr>
              <a:t>АДРЕНАЛНА КОРА: СТРУКТУРА И БИОСИНТЕЗА АДРЕНОКОРТИКАЛНИХ ХОРМОНА 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152400" y="3200400"/>
            <a:ext cx="64008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Основни адренокортикални хормони код одраслих људи.</a:t>
            </a:r>
            <a:r>
              <a:rPr lang="ru-RU" sz="1400" b="1" baseline="30000"/>
              <a:t>a</a:t>
            </a:r>
            <a:endParaRPr lang="en-US" sz="1400" baseline="30000"/>
          </a:p>
        </p:txBody>
      </p:sp>
      <p:pic>
        <p:nvPicPr>
          <p:cNvPr id="1003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505200"/>
            <a:ext cx="8763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52400" y="6019800"/>
            <a:ext cx="861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aseline="30000"/>
              <a:t>a</a:t>
            </a:r>
            <a:r>
              <a:rPr lang="ru-RU" sz="1200"/>
              <a:t>Све концентрације хормона у плазми, изузев DHEAS, јутарње су вредности, пре јела, након целоноћног лежања.</a:t>
            </a:r>
            <a:endParaRPr lang="en-US" sz="1200"/>
          </a:p>
        </p:txBody>
      </p:sp>
      <p:sp>
        <p:nvSpPr>
          <p:cNvPr id="100359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521698"/>
      </p:ext>
    </p:extLst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573" name="Picture 5" descr="77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4597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5574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4868863"/>
            <a:ext cx="8496300" cy="1800225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</a:rPr>
              <a:t>Главни кораци у синте</a:t>
            </a:r>
            <a:r>
              <a:rPr lang="sr-Latn-CS" sz="2000" dirty="0" smtClean="0">
                <a:latin typeface="Times New Roman" pitchFamily="18" charset="0"/>
              </a:rPr>
              <a:t>зи основних адреналних стероида. Физиолошке карактеристике су означене: </a:t>
            </a:r>
            <a:r>
              <a:rPr lang="en-US" sz="2000" dirty="0" smtClean="0">
                <a:latin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</a:rPr>
              <a:t>(M) минералокортикоидни ефекат, </a:t>
            </a:r>
            <a:br>
              <a:rPr lang="sr-Latn-CS" sz="2000" dirty="0" smtClean="0">
                <a:latin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</a:rPr>
              <a:t>(G) гл</a:t>
            </a:r>
            <a:r>
              <a:rPr lang="sr-Cyrl-CS" sz="2000" dirty="0" smtClean="0">
                <a:latin typeface="Times New Roman" pitchFamily="18" charset="0"/>
              </a:rPr>
              <a:t>у</a:t>
            </a:r>
            <a:r>
              <a:rPr lang="sr-Latn-CS" sz="2000" dirty="0" smtClean="0">
                <a:latin typeface="Times New Roman" pitchFamily="18" charset="0"/>
              </a:rPr>
              <a:t>кокортикоидни ефекат и </a:t>
            </a:r>
            <a:r>
              <a:rPr lang="en-US" sz="2000" dirty="0" smtClean="0">
                <a:latin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</a:rPr>
            </a:br>
            <a:r>
              <a:rPr lang="sr-Latn-CS" sz="2000" dirty="0" smtClean="0">
                <a:latin typeface="Times New Roman" pitchFamily="18" charset="0"/>
              </a:rPr>
              <a:t>(A) андрогени ефекат.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241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65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65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57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4495800" cy="5638800"/>
          </a:xfrm>
        </p:spPr>
        <p:txBody>
          <a:bodyPr/>
          <a:lstStyle/>
          <a:p>
            <a:pPr marL="171450" indent="-171450">
              <a:defRPr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Прекурсор свих стероида је холестерол. Највећим делом (80%) се холестерол обезбе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ђ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ује из липопротеина мале густине 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(LDL)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циркули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ш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плазме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, мања количина настаје у ћелији из ацетата.</a:t>
            </a:r>
            <a:endParaRPr lang="en-US" sz="15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50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defRPr/>
            </a:pPr>
            <a:r>
              <a:rPr lang="en-US" sz="1500" dirty="0" smtClean="0">
                <a:latin typeface="Arial" pitchFamily="34" charset="0"/>
                <a:cs typeface="Arial" pitchFamily="34" charset="0"/>
              </a:rPr>
              <a:t>LDL 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се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вез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уј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за специфи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не рецепторе на 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елијској мембрани циљне 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елије. Рецептори се налазе у обло</a:t>
            </a:r>
            <a:r>
              <a:rPr lang="sr-Latn-CS" sz="1500" dirty="0" smtClean="0">
                <a:latin typeface="Arial" pitchFamily="34" charset="0"/>
                <a:cs typeface="Arial" pitchFamily="34" charset="0"/>
              </a:rPr>
              <a:t>ж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еним јамицама 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(coated pits)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. Обложене јамице се затим интернализују ендоцитозом, стварајући везикуле.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Постоји велики број LDL рецептора 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адренокортикалним ћелијама.</a:t>
            </a:r>
            <a:endParaRPr lang="en-US" sz="15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sz="150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defRPr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Ендоцитоза везикула и спајање са лизозомима где се холестерол естерификује и складишти у липидним капима. Настајање слободног холестерола катализује ензим 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холестерол естар хидролаза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171450" indent="-171450">
              <a:defRPr/>
            </a:pPr>
            <a:endParaRPr lang="en-US" sz="150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tabLst>
                <a:tab pos="171450" algn="l"/>
              </a:tabLst>
              <a:defRPr/>
            </a:pP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Транспорт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холестерола</a:t>
            </a:r>
            <a:r>
              <a:rPr lang="en-US" sz="15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митохондрије</a:t>
            </a:r>
            <a:r>
              <a:rPr lang="sr-Cyrl-CS" sz="1500" dirty="0" smtClean="0">
                <a:latin typeface="Arial" pitchFamily="34" charset="0"/>
                <a:cs typeface="Arial" pitchFamily="34" charset="0"/>
              </a:rPr>
              <a:t> где се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конвертује у 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прегненолон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 (процес катализује </a:t>
            </a:r>
            <a:r>
              <a:rPr lang="ru-RU" sz="1500" i="1" dirty="0" smtClean="0">
                <a:latin typeface="Arial" pitchFamily="34" charset="0"/>
                <a:cs typeface="Arial" pitchFamily="34" charset="0"/>
              </a:rPr>
              <a:t>холестерол дезмолаза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15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3" name="Rectangle 4"/>
          <p:cNvSpPr>
            <a:spLocks noChangeArrowheads="1"/>
          </p:cNvSpPr>
          <p:nvPr/>
        </p:nvSpPr>
        <p:spPr bwMode="auto">
          <a:xfrm>
            <a:off x="609600" y="3810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cs typeface="Arial" pitchFamily="34" charset="0"/>
              </a:rPr>
              <a:t>     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Синтеза хормона (стероида) коре надбубре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не 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лезде</a:t>
            </a:r>
            <a:endParaRPr lang="en-US" sz="2000" b="1">
              <a:cs typeface="Arial" pitchFamily="34" charset="0"/>
            </a:endParaRPr>
          </a:p>
        </p:txBody>
      </p:sp>
      <p:pic>
        <p:nvPicPr>
          <p:cNvPr id="102404" name="Picture 4" descr="D:\Suzana\Ganong knjiga\Ganong slike\XX POGLAVLjE\PNG\Gan024_Deo_20-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295400"/>
            <a:ext cx="4011613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Rectangle 6"/>
          <p:cNvSpPr>
            <a:spLocks noChangeArrowheads="1"/>
          </p:cNvSpPr>
          <p:nvPr/>
        </p:nvSpPr>
        <p:spPr bwMode="auto">
          <a:xfrm>
            <a:off x="4876800" y="4733925"/>
            <a:ext cx="42672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/>
              <a:t>Слика: </a:t>
            </a:r>
            <a:r>
              <a:rPr lang="ru-RU" sz="1100" b="1"/>
              <a:t>Механизам деловања ACTH на ћелије које секретују кортизол у две унутрашње зоне коре надбубрега. </a:t>
            </a:r>
            <a:r>
              <a:rPr lang="ru-RU" sz="1100"/>
              <a:t>Када</a:t>
            </a:r>
            <a:r>
              <a:rPr lang="ru-RU" sz="1100" b="1"/>
              <a:t> </a:t>
            </a:r>
            <a:r>
              <a:rPr lang="ru-RU" sz="1100"/>
              <a:t>се ACTH веже за свој рецептор (R), аденилил циклаза се активира (AC) преко Gs. Услед тога се повећава концентрација cAMP који активира протеин киназу А, која затим фосфорилише холестерол-естар хидролазу (CEH), повећавајући њену активност. Последично, ослобађа се више холестерола који се преводи у прегненолон. Запазите премештање продуката биосинтезе стероида између митохондрија и глатког ендоплазматског ретикулума (ГЕР) у наредним фазама синтезе. Кортикостерон се такође синтетизује и лучи.</a:t>
            </a:r>
            <a:endParaRPr lang="en-US" sz="1100"/>
          </a:p>
        </p:txBody>
      </p:sp>
      <p:sp>
        <p:nvSpPr>
          <p:cNvPr id="102406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4572000" y="1066800"/>
            <a:ext cx="4191000" cy="3505200"/>
          </a:xfrm>
          <a:prstGeom prst="flowChartProcess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18371"/>
      </p:ext>
    </p:ext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Хормонска регулација гликемије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Концентрација глукозе у плазми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је резултанта процеса којима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глукоза уноси у циркулацију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процеса којима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глукоза из циркулације уклања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Глукоза у циркулацији може да потиче из три различита извора:      1) глукоза апсорбована из црева након оброка, 2) гликогенолиза, и 3) глуконеогенеза.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који имају улогу у регулацији гликемије су: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амилин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глукагону сличан пептид 1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glucagon-like peptide-1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GLP-1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глукозно-зависни инсулнинотропни 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glucose-dependent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insulinotropic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 peptide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GIP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адреналин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и амилин секретују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панкреаса, глукагон секретују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панкреаса, 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GLP-1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GIP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секретују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-ћелије слузнице црева.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3810000" cy="5029200"/>
          </a:xfrm>
        </p:spPr>
        <p:txBody>
          <a:bodyPr/>
          <a:lstStyle/>
          <a:p>
            <a:pPr marL="171450" indent="-171450">
              <a:lnSpc>
                <a:spcPct val="90000"/>
              </a:lnSpc>
            </a:pPr>
            <a:endParaRPr lang="en-US" sz="50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80000"/>
              </a:lnSpc>
              <a:buFont typeface="Wingdings" pitchFamily="2" charset="2"/>
              <a:buNone/>
            </a:pPr>
            <a:endParaRPr lang="en-US" sz="50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90000"/>
              </a:lnSpc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Прегненолон прелази из митохондрија у глатки ендоплазматски ретикулум, где се део дехидрогенизује формирајући прогестерон, који се даље конвертује у остале стероиде</a:t>
            </a:r>
          </a:p>
          <a:p>
            <a:pPr marL="171450" indent="-171450">
              <a:lnSpc>
                <a:spcPct val="90000"/>
              </a:lnSpc>
            </a:pPr>
            <a:endParaRPr lang="ru-RU" sz="160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90000"/>
              </a:lnSpc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Стероидни хормони се затим враћају у митохондрије где се даље хидроксилизују до крајњих продуката: кортикостерон и кортизол. 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90000"/>
              </a:lnSpc>
              <a:buFont typeface="Arial" pitchFamily="34" charset="0"/>
              <a:buNone/>
            </a:pPr>
            <a:r>
              <a:rPr lang="en-US" sz="160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Ово се дешава у деловима коре надбубрега: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zon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fasciculata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и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zon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reticularis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. 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lnSpc>
                <a:spcPct val="90000"/>
              </a:lnSpc>
              <a:buFont typeface="Arial" pitchFamily="34" charset="0"/>
              <a:buNone/>
            </a:pPr>
            <a:r>
              <a:rPr lang="en-US" sz="1600" smtClean="0">
                <a:latin typeface="Arial" pitchFamily="34" charset="0"/>
                <a:cs typeface="Arial" pitchFamily="34" charset="0"/>
              </a:rPr>
              <a:t>  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У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zon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sz="1600" i="1" smtClean="0">
                <a:latin typeface="Arial" pitchFamily="34" charset="0"/>
                <a:cs typeface="Arial" pitchFamily="34" charset="0"/>
              </a:rPr>
              <a:t>glomerulosa-и, 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нема 11</a:t>
            </a:r>
            <a:r>
              <a:rPr lang="el-GR" sz="1600" i="1" smtClean="0">
                <a:latin typeface="Arial" pitchFamily="34" charset="0"/>
                <a:cs typeface="Arial" pitchFamily="34" charset="0"/>
              </a:rPr>
              <a:t>β-</a:t>
            </a:r>
            <a:r>
              <a:rPr lang="sr-Cyrl-CS" sz="1600" i="1" smtClean="0">
                <a:latin typeface="Arial" pitchFamily="34" charset="0"/>
                <a:cs typeface="Arial" pitchFamily="34" charset="0"/>
              </a:rPr>
              <a:t>хидроксилазе 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па не настају кортизол или полни хормони, али је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зато присутан ензим </a:t>
            </a:r>
            <a:r>
              <a:rPr lang="ru-RU" sz="1600" i="1" smtClean="0">
                <a:latin typeface="Arial" pitchFamily="34" charset="0"/>
                <a:cs typeface="Arial" pitchFamily="34" charset="0"/>
              </a:rPr>
              <a:t>алдостерон синтетаза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па настаје алдостерон.</a:t>
            </a:r>
          </a:p>
        </p:txBody>
      </p:sp>
      <p:sp>
        <p:nvSpPr>
          <p:cNvPr id="103427" name="Rectangle 4"/>
          <p:cNvSpPr>
            <a:spLocks noChangeArrowheads="1"/>
          </p:cNvSpPr>
          <p:nvPr/>
        </p:nvSpPr>
        <p:spPr bwMode="auto">
          <a:xfrm>
            <a:off x="533400" y="4572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70C0"/>
                </a:solidFill>
                <a:cs typeface="Arial" pitchFamily="34" charset="0"/>
              </a:rPr>
              <a:t>     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Синтеза хормона (стероида) коре надбубре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не </a:t>
            </a:r>
            <a:r>
              <a:rPr lang="sr-Latn-CS" sz="2000" b="1">
                <a:solidFill>
                  <a:srgbClr val="0070C0"/>
                </a:solidFill>
                <a:cs typeface="Arial" pitchFamily="34" charset="0"/>
              </a:rPr>
              <a:t>ж</a:t>
            </a: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лезде</a:t>
            </a:r>
            <a:endParaRPr lang="en-US" sz="2000" b="1">
              <a:cs typeface="Arial" pitchFamily="34" charset="0"/>
            </a:endParaRPr>
          </a:p>
        </p:txBody>
      </p:sp>
      <p:pic>
        <p:nvPicPr>
          <p:cNvPr id="103428" name="Picture 4" descr="D:\Suzana\Ganong knjiga\Ganong slike\XX POGLAVLjE\PNG\Gan024_Deo_20-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4724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8"/>
          <p:cNvSpPr>
            <a:spLocks noChangeArrowheads="1"/>
          </p:cNvSpPr>
          <p:nvPr/>
        </p:nvSpPr>
        <p:spPr bwMode="auto">
          <a:xfrm>
            <a:off x="4876800" y="5943600"/>
            <a:ext cx="426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/>
              <a:t>Слика: </a:t>
            </a:r>
            <a:r>
              <a:rPr lang="ru-RU" sz="1100" b="1"/>
              <a:t>Механизам деловања ACTH на ћелије које секретују кортизол у две унутрашње зоне коре надбубрега. </a:t>
            </a:r>
            <a:endParaRPr lang="en-US" sz="1100"/>
          </a:p>
        </p:txBody>
      </p:sp>
      <p:sp>
        <p:nvSpPr>
          <p:cNvPr id="103430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62400" y="1219200"/>
            <a:ext cx="5029200" cy="464820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47599695"/>
      </p:ext>
    </p:extLst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4"/>
          <p:cNvSpPr>
            <a:spLocks noChangeArrowheads="1"/>
          </p:cNvSpPr>
          <p:nvPr/>
        </p:nvSpPr>
        <p:spPr bwMode="auto">
          <a:xfrm>
            <a:off x="0" y="2133600"/>
            <a:ext cx="434340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0070C0"/>
                </a:solidFill>
                <a:cs typeface="Arial" pitchFamily="34" charset="0"/>
              </a:rPr>
              <a:t>Кортизол – </a:t>
            </a:r>
            <a:r>
              <a:rPr lang="ru-RU">
                <a:cs typeface="Arial" pitchFamily="34" charset="0"/>
              </a:rPr>
              <a:t>транспортује се 90-95% везан за протеине плазме </a:t>
            </a:r>
            <a:r>
              <a:rPr lang="ru-RU" i="1">
                <a:cs typeface="Arial" pitchFamily="34" charset="0"/>
              </a:rPr>
              <a:t>транскортин</a:t>
            </a:r>
            <a:r>
              <a:rPr lang="ru-RU" b="1">
                <a:cs typeface="Arial" pitchFamily="34" charset="0"/>
              </a:rPr>
              <a:t> </a:t>
            </a:r>
            <a:r>
              <a:rPr lang="ru-RU">
                <a:cs typeface="Arial" pitchFamily="34" charset="0"/>
              </a:rPr>
              <a:t>или</a:t>
            </a:r>
            <a:r>
              <a:rPr lang="ru-RU" b="1">
                <a:cs typeface="Arial" pitchFamily="34" charset="0"/>
              </a:rPr>
              <a:t> </a:t>
            </a:r>
            <a:r>
              <a:rPr lang="ru-RU" i="1">
                <a:cs typeface="Arial" pitchFamily="34" charset="0"/>
              </a:rPr>
              <a:t>кортикостероид-везујући </a:t>
            </a:r>
            <a:r>
              <a:rPr lang="en-US" i="1">
                <a:cs typeface="Arial" pitchFamily="34" charset="0"/>
              </a:rPr>
              <a:t>глобулин</a:t>
            </a:r>
            <a:r>
              <a:rPr lang="sr-Cyrl-CS" i="1">
                <a:cs typeface="Arial" pitchFamily="34" charset="0"/>
              </a:rPr>
              <a:t>,</a:t>
            </a:r>
            <a:r>
              <a:rPr lang="en-US" i="1">
                <a:cs typeface="Arial" pitchFamily="34" charset="0"/>
              </a:rPr>
              <a:t> corticosteroid binding globulin – CBG</a:t>
            </a:r>
            <a:r>
              <a:rPr lang="sr-Cyrl-CS" i="1">
                <a:cs typeface="Arial" pitchFamily="34" charset="0"/>
              </a:rPr>
              <a:t>, </a:t>
            </a:r>
            <a:r>
              <a:rPr lang="sr-Cyrl-CS">
                <a:cs typeface="Arial" pitchFamily="34" charset="0"/>
              </a:rPr>
              <a:t>мање за </a:t>
            </a:r>
            <a:r>
              <a:rPr lang="sr-Cyrl-CS" i="1">
                <a:cs typeface="Arial" pitchFamily="34" charset="0"/>
              </a:rPr>
              <a:t>албумине.</a:t>
            </a:r>
            <a:r>
              <a:rPr lang="ru-RU" i="1">
                <a:cs typeface="Arial" pitchFamily="34" charset="0"/>
              </a:rPr>
              <a:t> </a:t>
            </a:r>
            <a:r>
              <a:rPr lang="ru-RU">
                <a:cs typeface="Arial" pitchFamily="34" charset="0"/>
              </a:rPr>
              <a:t>Полу</a:t>
            </a:r>
            <a:r>
              <a:rPr lang="sr-Latn-CS">
                <a:cs typeface="Arial" pitchFamily="34" charset="0"/>
              </a:rPr>
              <a:t>ж</a:t>
            </a:r>
            <a:r>
              <a:rPr lang="ru-RU">
                <a:cs typeface="Arial" pitchFamily="34" charset="0"/>
              </a:rPr>
              <a:t>ивот кортизола је око 60-90 минута (кортикостерона 50 минута). Везани стероиди су физиолошки неактивни (служе као резервоари хормона у циркулацији)</a:t>
            </a:r>
            <a:r>
              <a:rPr lang="ru-RU">
                <a:solidFill>
                  <a:srgbClr val="0070C0"/>
                </a:solidFill>
                <a:cs typeface="Arial" pitchFamily="34" charset="0"/>
              </a:rPr>
              <a:t> </a:t>
            </a:r>
            <a:endParaRPr lang="en-US">
              <a:cs typeface="Arial" pitchFamily="34" charset="0"/>
            </a:endParaRPr>
          </a:p>
          <a:p>
            <a:pPr>
              <a:buFont typeface="Times New Roman" pitchFamily="18" charset="0"/>
              <a:buNone/>
            </a:pPr>
            <a:endParaRPr lang="en-US">
              <a:cs typeface="Arial" pitchFamily="34" charset="0"/>
            </a:endParaRPr>
          </a:p>
          <a:p>
            <a:r>
              <a:rPr lang="en-US" sz="1800" b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r>
              <a:rPr lang="sr-Cyrl-CS" sz="1800" b="1">
                <a:solidFill>
                  <a:srgbClr val="0070C0"/>
                </a:solidFill>
                <a:cs typeface="Arial" pitchFamily="34" charset="0"/>
              </a:rPr>
              <a:t> - </a:t>
            </a:r>
            <a:r>
              <a:rPr lang="ru-RU">
                <a:cs typeface="Arial" pitchFamily="34" charset="0"/>
              </a:rPr>
              <a:t>транспортује се 60% везан за протеине плазме а</a:t>
            </a:r>
            <a:r>
              <a:rPr lang="sr-Cyrl-CS">
                <a:cs typeface="Arial" pitchFamily="34" charset="0"/>
              </a:rPr>
              <a:t> </a:t>
            </a:r>
            <a:r>
              <a:rPr lang="en-US">
                <a:cs typeface="Arial" pitchFamily="34" charset="0"/>
              </a:rPr>
              <a:t>40% је слободан</a:t>
            </a:r>
            <a:r>
              <a:rPr lang="sr-Cyrl-CS">
                <a:cs typeface="Arial" pitchFamily="34" charset="0"/>
              </a:rPr>
              <a:t>.</a:t>
            </a:r>
            <a:r>
              <a:rPr lang="en-US">
                <a:cs typeface="Arial" pitchFamily="34" charset="0"/>
              </a:rPr>
              <a:t> </a:t>
            </a:r>
            <a:endParaRPr lang="sr-Cyrl-CS">
              <a:cs typeface="Arial" pitchFamily="34" charset="0"/>
            </a:endParaRPr>
          </a:p>
          <a:p>
            <a:r>
              <a:rPr lang="ru-RU"/>
              <a:t>Полуживот му је кратак (око 20 минута)</a:t>
            </a:r>
            <a:endParaRPr lang="en-US">
              <a:cs typeface="Arial" pitchFamily="34" charset="0"/>
            </a:endParaRPr>
          </a:p>
        </p:txBody>
      </p:sp>
      <p:sp>
        <p:nvSpPr>
          <p:cNvPr id="104451" name="Rectangle 6"/>
          <p:cNvSpPr>
            <a:spLocks noChangeArrowheads="1"/>
          </p:cNvSpPr>
          <p:nvPr/>
        </p:nvSpPr>
        <p:spPr bwMode="auto">
          <a:xfrm>
            <a:off x="533400" y="60960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2000" b="1">
                <a:solidFill>
                  <a:srgbClr val="0070C0"/>
                </a:solidFill>
                <a:cs typeface="Arial" pitchFamily="34" charset="0"/>
              </a:rPr>
              <a:t>ТРАНСПОРТ, МЕТАБОЛИЗАМ И ИЗЛУЧИВАЊЕ АДРЕНОКОРТИКАЛНИХ ХОРМОНА </a:t>
            </a:r>
          </a:p>
          <a:p>
            <a:pPr algn="ctr"/>
            <a:endParaRPr lang="sr-Cyrl-CS" b="1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04452" name="Rectangle 3"/>
          <p:cNvSpPr>
            <a:spLocks noChangeArrowheads="1"/>
          </p:cNvSpPr>
          <p:nvPr/>
        </p:nvSpPr>
        <p:spPr bwMode="auto">
          <a:xfrm>
            <a:off x="4495800" y="5473700"/>
            <a:ext cx="4419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Слика: </a:t>
            </a:r>
            <a:r>
              <a:rPr lang="ru-RU" sz="1200" b="1"/>
              <a:t>Повезаност слободног и везаног кортизола. </a:t>
            </a:r>
            <a:r>
              <a:rPr lang="ru-RU" sz="1200"/>
              <a:t>Испрекидана стрелица показује да кортизол инхибише секрецију АСТН. Вредност слободног кортизола је  претпостављена; у већини студија слободни кортизол се израчунава одузимањем кортизола везаног за протеине од укупног </a:t>
            </a:r>
            <a:r>
              <a:rPr lang="sr-Cyrl-CS" sz="1200"/>
              <a:t>холестерола у плазми.</a:t>
            </a:r>
            <a:endParaRPr lang="en-US" sz="1200"/>
          </a:p>
        </p:txBody>
      </p:sp>
      <p:pic>
        <p:nvPicPr>
          <p:cNvPr id="104453" name="Picture 6" descr="D:\Suzana\Ganong knjiga\Ganong slike\XX POGLAVLjE\PNG\Gan024_Fig_20-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81200"/>
            <a:ext cx="4246563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4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06709"/>
      </p:ext>
    </p:extLst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8" name="Rectangle 4"/>
          <p:cNvSpPr>
            <a:spLocks noChangeArrowheads="1"/>
          </p:cNvSpPr>
          <p:nvPr/>
        </p:nvSpPr>
        <p:spPr bwMode="auto">
          <a:xfrm>
            <a:off x="152400" y="1752600"/>
            <a:ext cx="42672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Arial" pitchFamily="34" charset="0"/>
              </a:rPr>
              <a:t> </a:t>
            </a:r>
            <a:r>
              <a:rPr lang="ru-RU" dirty="0">
                <a:cs typeface="Arial" pitchFamily="34" charset="0"/>
              </a:rPr>
              <a:t>Разградња у јетри до глукуронске киселине и сулфата</a:t>
            </a:r>
            <a:endParaRPr lang="en-US" dirty="0">
              <a:cs typeface="Arial" pitchFamily="34" charset="0"/>
            </a:endParaRPr>
          </a:p>
          <a:p>
            <a:pPr>
              <a:defRPr/>
            </a:pPr>
            <a:endParaRPr lang="en-US" dirty="0">
              <a:cs typeface="Arial" pitchFamily="34" charset="0"/>
            </a:endParaRPr>
          </a:p>
          <a:p>
            <a:pPr>
              <a:buFontTx/>
              <a:buChar char="•"/>
              <a:defRPr/>
            </a:pPr>
            <a:r>
              <a:rPr lang="en-US" dirty="0">
                <a:cs typeface="Arial" pitchFamily="34" charset="0"/>
              </a:rPr>
              <a:t>25% </a:t>
            </a:r>
            <a:r>
              <a:rPr lang="ru-RU" dirty="0">
                <a:cs typeface="Arial" pitchFamily="34" charset="0"/>
              </a:rPr>
              <a:t>коњугата се излу</a:t>
            </a:r>
            <a:r>
              <a:rPr lang="sr-Latn-CS" dirty="0">
                <a:cs typeface="Arial" pitchFamily="34" charset="0"/>
              </a:rPr>
              <a:t>ч</a:t>
            </a:r>
            <a:r>
              <a:rPr lang="ru-RU" dirty="0">
                <a:cs typeface="Arial" pitchFamily="34" charset="0"/>
              </a:rPr>
              <a:t>ује путем </a:t>
            </a:r>
            <a:r>
              <a:rPr lang="sr-Latn-CS" dirty="0">
                <a:cs typeface="Arial" pitchFamily="34" charset="0"/>
              </a:rPr>
              <a:t>ж</a:t>
            </a:r>
            <a:r>
              <a:rPr lang="ru-RU" dirty="0">
                <a:cs typeface="Arial" pitchFamily="34" charset="0"/>
              </a:rPr>
              <a:t>у</a:t>
            </a:r>
            <a:r>
              <a:rPr lang="sr-Latn-CS" dirty="0">
                <a:cs typeface="Arial" pitchFamily="34" charset="0"/>
              </a:rPr>
              <a:t>ч</a:t>
            </a:r>
            <a:r>
              <a:rPr lang="ru-RU" dirty="0">
                <a:cs typeface="Arial" pitchFamily="34" charset="0"/>
              </a:rPr>
              <a:t>и </a:t>
            </a:r>
            <a:r>
              <a:rPr lang="sr-Latn-CS" dirty="0">
                <a:cs typeface="Arial" pitchFamily="34" charset="0"/>
              </a:rPr>
              <a:t>и </a:t>
            </a:r>
            <a:r>
              <a:rPr lang="ru-RU" dirty="0">
                <a:cs typeface="Arial" pitchFamily="34" charset="0"/>
              </a:rPr>
              <a:t>фецесом</a:t>
            </a:r>
            <a:endParaRPr lang="en-US" dirty="0">
              <a:cs typeface="Arial" pitchFamily="34" charset="0"/>
            </a:endParaRPr>
          </a:p>
          <a:p>
            <a:pPr>
              <a:buFontTx/>
              <a:buChar char="•"/>
              <a:defRPr/>
            </a:pPr>
            <a:endParaRPr lang="en-US" dirty="0">
              <a:cs typeface="Arial" pitchFamily="34" charset="0"/>
            </a:endParaRPr>
          </a:p>
          <a:p>
            <a:pPr>
              <a:buFont typeface="Times New Roman" pitchFamily="18" charset="0"/>
              <a:buChar char="•"/>
              <a:defRPr/>
            </a:pPr>
            <a:r>
              <a:rPr lang="ru-RU" dirty="0">
                <a:cs typeface="Arial" pitchFamily="34" charset="0"/>
              </a:rPr>
              <a:t>Преостали облици растворени у плазми се излу</a:t>
            </a:r>
            <a:r>
              <a:rPr lang="sr-Latn-CS" dirty="0">
                <a:cs typeface="Arial" pitchFamily="34" charset="0"/>
              </a:rPr>
              <a:t>ч</a:t>
            </a:r>
            <a:r>
              <a:rPr lang="ru-RU" dirty="0">
                <a:cs typeface="Arial" pitchFamily="34" charset="0"/>
              </a:rPr>
              <a:t>ују путем бубрега у мокра</a:t>
            </a:r>
            <a:r>
              <a:rPr lang="sr-Latn-CS" dirty="0">
                <a:cs typeface="Arial" pitchFamily="34" charset="0"/>
              </a:rPr>
              <a:t>ћ</a:t>
            </a:r>
            <a:r>
              <a:rPr lang="ru-RU" dirty="0">
                <a:cs typeface="Arial" pitchFamily="34" charset="0"/>
              </a:rPr>
              <a:t>ну бе</a:t>
            </a:r>
            <a:r>
              <a:rPr lang="sr-Latn-CS" dirty="0">
                <a:cs typeface="Arial" pitchFamily="34" charset="0"/>
              </a:rPr>
              <a:t>ш</a:t>
            </a:r>
            <a:r>
              <a:rPr lang="ru-RU" dirty="0">
                <a:cs typeface="Arial" pitchFamily="34" charset="0"/>
              </a:rPr>
              <a:t>ику</a:t>
            </a:r>
            <a:endParaRPr lang="en-US" dirty="0">
              <a:cs typeface="Arial" pitchFamily="34" charset="0"/>
            </a:endParaRPr>
          </a:p>
          <a:p>
            <a:pPr>
              <a:buFont typeface="Times New Roman" pitchFamily="18" charset="0"/>
              <a:buChar char="•"/>
              <a:defRPr/>
            </a:pPr>
            <a:endParaRPr lang="en-US" dirty="0">
              <a:cs typeface="Arial" pitchFamily="34" charset="0"/>
            </a:endParaRPr>
          </a:p>
          <a:p>
            <a:pPr>
              <a:buFontTx/>
              <a:buChar char="•"/>
              <a:defRPr/>
            </a:pPr>
            <a:r>
              <a:rPr lang="en-US" dirty="0" err="1">
                <a:cs typeface="Arial" pitchFamily="34" charset="0"/>
              </a:rPr>
              <a:t>Нормална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концентрација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b="1" dirty="0" err="1">
                <a:cs typeface="Arial" pitchFamily="34" charset="0"/>
              </a:rPr>
              <a:t>алдостерона</a:t>
            </a:r>
            <a:r>
              <a:rPr lang="en-US" b="1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је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око</a:t>
            </a:r>
            <a:r>
              <a:rPr lang="en-US" dirty="0">
                <a:cs typeface="Arial" pitchFamily="34" charset="0"/>
              </a:rPr>
              <a:t> 6ng/100 ml </a:t>
            </a:r>
            <a:r>
              <a:rPr lang="ru-RU" dirty="0">
                <a:cs typeface="Arial" pitchFamily="34" charset="0"/>
              </a:rPr>
              <a:t>крви.</a:t>
            </a:r>
            <a:endParaRPr lang="en-US" dirty="0">
              <a:solidFill>
                <a:srgbClr val="FFC000"/>
              </a:solidFill>
              <a:cs typeface="Arial" pitchFamily="34" charset="0"/>
              <a:sym typeface="Symbol" pitchFamily="18" charset="2"/>
            </a:endParaRPr>
          </a:p>
          <a:p>
            <a:pPr>
              <a:buFontTx/>
              <a:buChar char="•"/>
              <a:defRPr/>
            </a:pPr>
            <a:endParaRPr lang="en-US" b="1" dirty="0">
              <a:cs typeface="Arial" pitchFamily="34" charset="0"/>
              <a:sym typeface="Symbol" pitchFamily="18" charset="2"/>
            </a:endParaRPr>
          </a:p>
          <a:p>
            <a:pPr>
              <a:buFontTx/>
              <a:buChar char="•"/>
              <a:defRPr/>
            </a:pPr>
            <a:r>
              <a:rPr lang="ru-RU" dirty="0">
                <a:cs typeface="Arial" pitchFamily="34" charset="0"/>
              </a:rPr>
              <a:t>Нормална концентрација</a:t>
            </a:r>
            <a:r>
              <a:rPr lang="ru-RU" b="1" dirty="0">
                <a:cs typeface="Arial" pitchFamily="34" charset="0"/>
              </a:rPr>
              <a:t> кортизола </a:t>
            </a:r>
            <a:r>
              <a:rPr lang="ru-RU" dirty="0">
                <a:cs typeface="Arial" pitchFamily="34" charset="0"/>
              </a:rPr>
              <a:t>је око </a:t>
            </a:r>
            <a:r>
              <a:rPr lang="en-US" dirty="0">
                <a:cs typeface="Arial" pitchFamily="34" charset="0"/>
              </a:rPr>
              <a:t>12 </a:t>
            </a:r>
            <a:r>
              <a:rPr lang="en-US" dirty="0">
                <a:cs typeface="Arial" pitchFamily="34" charset="0"/>
                <a:sym typeface="Symbol" pitchFamily="18" charset="2"/>
              </a:rPr>
              <a:t></a:t>
            </a:r>
            <a:r>
              <a:rPr lang="en-US" dirty="0">
                <a:cs typeface="Arial" pitchFamily="34" charset="0"/>
              </a:rPr>
              <a:t>g/100 ml </a:t>
            </a:r>
            <a:r>
              <a:rPr lang="ru-RU" dirty="0">
                <a:cs typeface="Arial" pitchFamily="34" charset="0"/>
              </a:rPr>
              <a:t>крви.</a:t>
            </a:r>
            <a:endParaRPr lang="en-US" dirty="0">
              <a:solidFill>
                <a:srgbClr val="FFC000"/>
              </a:solidFill>
              <a:cs typeface="Arial" pitchFamily="34" charset="0"/>
              <a:sym typeface="Symbol" pitchFamily="18" charset="2"/>
            </a:endParaRP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4876800" y="1600200"/>
            <a:ext cx="4267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Приказ метаболизма кортизола у јетри</a:t>
            </a:r>
            <a:endParaRPr lang="en-US"/>
          </a:p>
        </p:txBody>
      </p:sp>
      <p:pic>
        <p:nvPicPr>
          <p:cNvPr id="105476" name="Picture 4" descr="D:\Suzana\Ganong knjiga\Ganong slike\XX POGLAVLjE\PNG\Gan024_Deo_20-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3650" y="2362200"/>
            <a:ext cx="3822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143000" y="838200"/>
            <a:ext cx="6691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МЕТАБОЛИЗАМ АДРЕНОКОРТИКАЛНИХ ХОРМОНА</a:t>
            </a:r>
          </a:p>
        </p:txBody>
      </p:sp>
      <p:sp>
        <p:nvSpPr>
          <p:cNvPr id="105478" name="Rectangle 4"/>
          <p:cNvSpPr>
            <a:spLocks noChangeArrowheads="1"/>
          </p:cNvSpPr>
          <p:nvPr/>
        </p:nvSpPr>
        <p:spPr bwMode="auto">
          <a:xfrm>
            <a:off x="7185025" y="0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sz="1400" b="1" i="1">
                <a:solidFill>
                  <a:srgbClr val="0070C0"/>
                </a:solidFill>
              </a:rPr>
              <a:t>КОРА НАДБУБРЕГА</a:t>
            </a:r>
            <a:endParaRPr lang="en-US" sz="1400" b="1" i="1">
              <a:solidFill>
                <a:srgbClr val="0070C0"/>
              </a:solidFill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4953000" y="1981200"/>
            <a:ext cx="4038600" cy="4267200"/>
          </a:xfrm>
          <a:prstGeom prst="flowChartProcess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28906"/>
      </p:ext>
    </p:extLst>
  </p:cSld>
  <p:clrMapOvr>
    <a:masterClrMapping/>
  </p:clrMapOvr>
  <p:transition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447800"/>
            <a:ext cx="861060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sr-Cyrl-CS" sz="1800" b="1" dirty="0">
                <a:solidFill>
                  <a:srgbClr val="0070C0"/>
                </a:solidFill>
              </a:rPr>
              <a:t>ЕФЕКТИ МИНЕРАЛОКОРТИКОИДА – </a:t>
            </a:r>
            <a:r>
              <a:rPr lang="sr-Cyrl-CS" sz="1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АЛДОСТЕРОН</a:t>
            </a:r>
          </a:p>
          <a:p>
            <a:pPr algn="ctr">
              <a:defRPr/>
            </a:pPr>
            <a:endParaRPr lang="sr-Cyrl-CS" sz="5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ru-RU" dirty="0"/>
              <a:t>    </a:t>
            </a:r>
            <a:r>
              <a:rPr lang="ru-RU" b="1" dirty="0">
                <a:solidFill>
                  <a:srgbClr val="0070C0"/>
                </a:solidFill>
              </a:rPr>
              <a:t> Алдостерон </a:t>
            </a:r>
            <a:r>
              <a:rPr lang="ru-RU" dirty="0"/>
              <a:t>и други минералокортикоиди повећавају реапсорпцију Na</a:t>
            </a:r>
            <a:r>
              <a:rPr lang="ru-RU" baseline="30000" dirty="0"/>
              <a:t>+</a:t>
            </a:r>
            <a:r>
              <a:rPr lang="ru-RU" dirty="0"/>
              <a:t> из урина, зноја, пљувачке и садржаја колона... а ретенција Na</a:t>
            </a:r>
            <a:r>
              <a:rPr lang="ru-RU" baseline="30000" dirty="0"/>
              <a:t>+</a:t>
            </a:r>
            <a:r>
              <a:rPr lang="ru-RU" dirty="0"/>
              <a:t> узрокује повећање запремине </a:t>
            </a:r>
            <a:r>
              <a:rPr lang="sr-Cyrl-RS" dirty="0"/>
              <a:t>екстрацелуларне течности </a:t>
            </a:r>
            <a:r>
              <a:rPr lang="en-US" dirty="0"/>
              <a:t>(</a:t>
            </a:r>
            <a:r>
              <a:rPr lang="ru-RU" dirty="0"/>
              <a:t>ЕЦТ</a:t>
            </a:r>
            <a:r>
              <a:rPr lang="en-US" dirty="0"/>
              <a:t>)</a:t>
            </a:r>
            <a:r>
              <a:rPr lang="ru-RU" dirty="0"/>
              <a:t>. У бубрезима, делују примарно на главне ћелије (Р ћелије) сабирних каналића</a:t>
            </a:r>
            <a:r>
              <a:rPr lang="ru-RU" b="1" dirty="0"/>
              <a:t>. </a:t>
            </a:r>
            <a:r>
              <a:rPr lang="ru-RU" dirty="0"/>
              <a:t>Под утицајем алдостерона, веће количине Na</a:t>
            </a:r>
            <a:r>
              <a:rPr lang="ru-RU" baseline="30000" dirty="0"/>
              <a:t>+</a:t>
            </a:r>
            <a:r>
              <a:rPr lang="ru-RU" dirty="0"/>
              <a:t> се размењују за К</a:t>
            </a:r>
            <a:r>
              <a:rPr lang="ru-RU" baseline="30000" dirty="0"/>
              <a:t>+</a:t>
            </a:r>
            <a:r>
              <a:rPr lang="ru-RU" dirty="0"/>
              <a:t> и Н</a:t>
            </a:r>
            <a:r>
              <a:rPr lang="ru-RU" baseline="30000" dirty="0"/>
              <a:t>+</a:t>
            </a:r>
            <a:r>
              <a:rPr lang="ru-RU" dirty="0"/>
              <a:t> у бубрежним тубулима, изазивајући повећану диурезу К</a:t>
            </a:r>
            <a:r>
              <a:rPr lang="ru-RU" baseline="30000" dirty="0"/>
              <a:t>+</a:t>
            </a:r>
            <a:r>
              <a:rPr lang="ru-RU" dirty="0"/>
              <a:t> и повећану киселост урина.</a:t>
            </a:r>
            <a:r>
              <a:rPr lang="sr-Cyrl-CS" dirty="0"/>
              <a:t> </a:t>
            </a:r>
            <a:r>
              <a:rPr lang="ru-RU" dirty="0">
                <a:cs typeface="Arial" pitchFamily="34" charset="0"/>
              </a:rPr>
              <a:t>Ефекат: </a:t>
            </a:r>
            <a:r>
              <a:rPr lang="en-US" dirty="0" err="1">
                <a:cs typeface="Arial" pitchFamily="34" charset="0"/>
              </a:rPr>
              <a:t>реапсорпција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натријум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хлорида</a:t>
            </a:r>
            <a:r>
              <a:rPr lang="sr-Latn-CS" dirty="0">
                <a:cs typeface="Arial" pitchFamily="34" charset="0"/>
              </a:rPr>
              <a:t> (</a:t>
            </a:r>
            <a:r>
              <a:rPr lang="ru-RU" dirty="0">
                <a:cs typeface="Arial" pitchFamily="34" charset="0"/>
              </a:rPr>
              <a:t>задр</a:t>
            </a:r>
            <a:r>
              <a:rPr lang="sr-Latn-CS" dirty="0">
                <a:cs typeface="Arial" pitchFamily="34" charset="0"/>
              </a:rPr>
              <a:t>ж</a:t>
            </a:r>
            <a:r>
              <a:rPr lang="ru-RU" dirty="0">
                <a:cs typeface="Arial" pitchFamily="34" charset="0"/>
              </a:rPr>
              <a:t>авање соли у телу</a:t>
            </a:r>
            <a:r>
              <a:rPr lang="sr-Latn-CS" dirty="0">
                <a:cs typeface="Arial" pitchFamily="34" charset="0"/>
              </a:rPr>
              <a:t>), </a:t>
            </a:r>
            <a:r>
              <a:rPr lang="en-US" dirty="0" err="1">
                <a:cs typeface="Arial" pitchFamily="34" charset="0"/>
              </a:rPr>
              <a:t>секреција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калијума</a:t>
            </a:r>
            <a:r>
              <a:rPr lang="en-US" dirty="0">
                <a:cs typeface="Arial" pitchFamily="34" charset="0"/>
              </a:rPr>
              <a:t> и </a:t>
            </a:r>
            <a:r>
              <a:rPr lang="sr-Cyrl-CS" dirty="0">
                <a:cs typeface="Arial" pitchFamily="34" charset="0"/>
              </a:rPr>
              <a:t>регулација секреције </a:t>
            </a:r>
            <a:r>
              <a:rPr lang="en-US" dirty="0" err="1">
                <a:cs typeface="Arial" pitchFamily="34" charset="0"/>
              </a:rPr>
              <a:t>бикарбоната</a:t>
            </a:r>
            <a:endParaRPr lang="sr-Cyrl-CS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2107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568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800" dirty="0"/>
              <a:t>     </a:t>
            </a:r>
            <a:r>
              <a:rPr lang="sr-Cyrl-CS" sz="1800" b="1" dirty="0">
                <a:solidFill>
                  <a:srgbClr val="0070C0"/>
                </a:solidFill>
                <a:cs typeface="Arial" pitchFamily="34" charset="0"/>
              </a:rPr>
              <a:t>МЕХАНИЗАМ ДЕЛОВАЊА</a:t>
            </a:r>
          </a:p>
          <a:p>
            <a:pPr marL="355600" indent="-355600" algn="ctr">
              <a:spcBef>
                <a:spcPts val="300"/>
              </a:spcBef>
              <a:spcAft>
                <a:spcPts val="300"/>
              </a:spcAft>
              <a:defRPr/>
            </a:pPr>
            <a:endParaRPr lang="sr-Cyrl-CS" sz="1800" b="1" dirty="0">
              <a:solidFill>
                <a:srgbClr val="0070C0"/>
              </a:solidFill>
              <a:cs typeface="Arial" pitchFamily="34" charset="0"/>
            </a:endParaRPr>
          </a:p>
          <a:p>
            <a:pPr marL="355600" indent="-355600" algn="ctr">
              <a:spcBef>
                <a:spcPts val="300"/>
              </a:spcBef>
              <a:spcAft>
                <a:spcPts val="300"/>
              </a:spcAft>
              <a:defRPr/>
            </a:pPr>
            <a:r>
              <a:rPr lang="sr-Cyrl-CS" dirty="0"/>
              <a:t> Алдостерон </a:t>
            </a:r>
            <a:r>
              <a:rPr lang="ru-RU" dirty="0"/>
              <a:t>испољава своја дејства на два начина (</a:t>
            </a:r>
            <a:r>
              <a:rPr lang="ru-RU" i="1" dirty="0"/>
              <a:t>новија теорија</a:t>
            </a:r>
            <a:r>
              <a:rPr lang="ru-RU" dirty="0"/>
              <a:t>): </a:t>
            </a:r>
            <a:endParaRPr lang="sr-Cyrl-CS" b="1" dirty="0">
              <a:solidFill>
                <a:srgbClr val="0070C0"/>
              </a:solidFill>
              <a:cs typeface="Arial" pitchFamily="34" charset="0"/>
            </a:endParaRPr>
          </a:p>
          <a:p>
            <a:pPr marL="355600" indent="-355600" algn="ctr">
              <a:spcBef>
                <a:spcPts val="300"/>
              </a:spcBef>
              <a:spcAft>
                <a:spcPts val="300"/>
              </a:spcAft>
              <a:defRPr/>
            </a:pPr>
            <a:endParaRPr lang="sr-Cyrl-CS" sz="1000" b="1" dirty="0">
              <a:solidFill>
                <a:srgbClr val="0070C0"/>
              </a:solidFill>
              <a:cs typeface="Arial" pitchFamily="34" charset="0"/>
            </a:endParaRPr>
          </a:p>
          <a:p>
            <a:pPr marL="534988" lvl="1" indent="346075">
              <a:spcBef>
                <a:spcPts val="300"/>
              </a:spcBef>
              <a:spcAft>
                <a:spcPts val="300"/>
              </a:spcAft>
              <a:buSzPct val="70000"/>
              <a:buFont typeface="Wingdings" pitchFamily="2" charset="2"/>
              <a:buChar char="q"/>
              <a:defRPr/>
            </a:pPr>
            <a:r>
              <a:rPr lang="ru-RU" b="1" dirty="0"/>
              <a:t>Спорије</a:t>
            </a:r>
            <a:r>
              <a:rPr lang="ru-RU" dirty="0"/>
              <a:t> </a:t>
            </a:r>
            <a:r>
              <a:rPr lang="ru-RU" b="1" dirty="0"/>
              <a:t>дејство</a:t>
            </a:r>
            <a:r>
              <a:rPr lang="ru-RU" dirty="0"/>
              <a:t> </a:t>
            </a:r>
            <a:r>
              <a:rPr lang="en-US" dirty="0">
                <a:solidFill>
                  <a:srgbClr val="0070C0"/>
                </a:solidFill>
              </a:rPr>
              <a:t>*</a:t>
            </a:r>
            <a:r>
              <a:rPr lang="ru-RU" dirty="0"/>
              <a:t>– Слично другим стероидима, алдостерон </a:t>
            </a:r>
            <a:r>
              <a:rPr lang="sr-Cyrl-CS" dirty="0">
                <a:cs typeface="Arial" pitchFamily="34" charset="0"/>
              </a:rPr>
              <a:t>дифундује</a:t>
            </a:r>
            <a:r>
              <a:rPr lang="en-US" dirty="0">
                <a:cs typeface="Arial" pitchFamily="34" charset="0"/>
              </a:rPr>
              <a:t> у </a:t>
            </a:r>
            <a:r>
              <a:rPr lang="sr-Latn-CS" dirty="0">
                <a:cs typeface="Arial" pitchFamily="34" charset="0"/>
              </a:rPr>
              <a:t>ћ</a:t>
            </a:r>
            <a:r>
              <a:rPr lang="en-US" dirty="0" err="1">
                <a:cs typeface="Arial" pitchFamily="34" charset="0"/>
              </a:rPr>
              <a:t>елију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јер</a:t>
            </a:r>
            <a:r>
              <a:rPr lang="en-US" dirty="0">
                <a:cs typeface="Arial" pitchFamily="34" charset="0"/>
              </a:rPr>
              <a:t> </a:t>
            </a:r>
            <a:r>
              <a:rPr lang="sr-Cyrl-CS" dirty="0">
                <a:cs typeface="Arial" pitchFamily="34" charset="0"/>
              </a:rPr>
              <a:t>лако пролази </a:t>
            </a:r>
            <a:r>
              <a:rPr lang="sr-Latn-CS" dirty="0">
                <a:cs typeface="Arial" pitchFamily="34" charset="0"/>
              </a:rPr>
              <a:t>ћ</a:t>
            </a:r>
            <a:r>
              <a:rPr lang="en-US" dirty="0" err="1">
                <a:cs typeface="Arial" pitchFamily="34" charset="0"/>
              </a:rPr>
              <a:t>елијск</a:t>
            </a:r>
            <a:r>
              <a:rPr lang="sr-Cyrl-CS" dirty="0">
                <a:cs typeface="Arial" pitchFamily="34" charset="0"/>
              </a:rPr>
              <a:t>у</a:t>
            </a:r>
            <a:r>
              <a:rPr lang="en-US" dirty="0">
                <a:cs typeface="Arial" pitchFamily="34" charset="0"/>
              </a:rPr>
              <a:t> </a:t>
            </a:r>
            <a:r>
              <a:rPr lang="en-US" dirty="0" err="1">
                <a:cs typeface="Arial" pitchFamily="34" charset="0"/>
              </a:rPr>
              <a:t>мембран</a:t>
            </a:r>
            <a:r>
              <a:rPr lang="sr-Cyrl-CS" dirty="0">
                <a:cs typeface="Arial" pitchFamily="34" charset="0"/>
              </a:rPr>
              <a:t>у (липофилан)</a:t>
            </a:r>
            <a:r>
              <a:rPr lang="ru-RU" dirty="0">
                <a:cs typeface="Arial" pitchFamily="34" charset="0"/>
              </a:rPr>
              <a:t>, </a:t>
            </a:r>
            <a:r>
              <a:rPr lang="ru-RU" dirty="0"/>
              <a:t>везује се за рецептор у цитоплазми и комплекс рецептор-хормон прелази у једро где </a:t>
            </a:r>
            <a:r>
              <a:rPr lang="sr-Cyrl-CS" dirty="0"/>
              <a:t>утиче</a:t>
            </a:r>
            <a:r>
              <a:rPr lang="ru-RU" dirty="0"/>
              <a:t> на транскрипцију специфичних секвенци </a:t>
            </a:r>
            <a:r>
              <a:rPr lang="en-US" dirty="0"/>
              <a:t>DNK</a:t>
            </a:r>
            <a:r>
              <a:rPr lang="sr-Cyrl-CS" dirty="0"/>
              <a:t> у </a:t>
            </a:r>
            <a:r>
              <a:rPr lang="sr-Latn-CS" dirty="0"/>
              <a:t>iRNK</a:t>
            </a:r>
            <a:r>
              <a:rPr lang="sr-Cyrl-CS" dirty="0"/>
              <a:t>, што </a:t>
            </a:r>
            <a:r>
              <a:rPr lang="ru-RU" dirty="0"/>
              <a:t>доводи до промене у синтези специфичних протеина (</a:t>
            </a:r>
            <a:r>
              <a:rPr lang="ru-RU" b="1" dirty="0">
                <a:solidFill>
                  <a:srgbClr val="1944A3"/>
                </a:solidFill>
              </a:rPr>
              <a:t>*</a:t>
            </a:r>
            <a:r>
              <a:rPr lang="ru-RU" dirty="0"/>
              <a:t>)</a:t>
            </a:r>
            <a:r>
              <a:rPr lang="sr-Cyrl-CS" dirty="0"/>
              <a:t>. </a:t>
            </a:r>
          </a:p>
          <a:p>
            <a:pPr marL="534988" lvl="1" indent="346075">
              <a:spcBef>
                <a:spcPts val="300"/>
              </a:spcBef>
              <a:spcAft>
                <a:spcPts val="300"/>
              </a:spcAft>
              <a:buSzPct val="70000"/>
              <a:defRPr/>
            </a:pPr>
            <a:r>
              <a:rPr lang="sr-Cyrl-CS" dirty="0"/>
              <a:t>На пример, утиче на </a:t>
            </a:r>
            <a:r>
              <a:rPr lang="ru-RU" dirty="0"/>
              <a:t>повећање синтезе епителних натријумских канала-ЕNaCs (</a:t>
            </a:r>
            <a:r>
              <a:rPr lang="ru-RU" sz="1400" dirty="0"/>
              <a:t>преко повећања транскрипције </a:t>
            </a:r>
            <a:r>
              <a:rPr lang="sr-Latn-CS" sz="1400" dirty="0"/>
              <a:t>iRNK </a:t>
            </a:r>
            <a:r>
              <a:rPr lang="ru-RU" sz="1400" dirty="0"/>
              <a:t>за три субјединице које граде ЕNaCs</a:t>
            </a:r>
            <a:r>
              <a:rPr lang="ru-RU" dirty="0"/>
              <a:t>) као и </a:t>
            </a:r>
            <a:r>
              <a:rPr lang="sr-Cyrl-CS" dirty="0"/>
              <a:t>н</a:t>
            </a:r>
            <a:r>
              <a:rPr lang="en-US" dirty="0"/>
              <a:t>a </a:t>
            </a:r>
            <a:r>
              <a:rPr lang="ru-RU" dirty="0"/>
              <a:t>протеине Na</a:t>
            </a:r>
            <a:r>
              <a:rPr lang="ru-RU" baseline="30000" dirty="0"/>
              <a:t>+</a:t>
            </a:r>
            <a:r>
              <a:rPr lang="ru-RU" dirty="0"/>
              <a:t>-К</a:t>
            </a:r>
            <a:r>
              <a:rPr lang="ru-RU" baseline="30000" dirty="0"/>
              <a:t>+</a:t>
            </a:r>
            <a:r>
              <a:rPr lang="ru-RU" dirty="0"/>
              <a:t> измењивача. Подсетити се да у ћелијама епитела бубрега минералокортикоиди делују примарно на главне ћелије (Р ћелије) сабирних каналића где се веће количине Na</a:t>
            </a:r>
            <a:r>
              <a:rPr lang="ru-RU" baseline="30000" dirty="0"/>
              <a:t>+</a:t>
            </a:r>
            <a:r>
              <a:rPr lang="ru-RU" dirty="0"/>
              <a:t> измењују за К</a:t>
            </a:r>
            <a:r>
              <a:rPr lang="ru-RU" baseline="30000" dirty="0"/>
              <a:t>+</a:t>
            </a:r>
            <a:r>
              <a:rPr lang="ru-RU" dirty="0"/>
              <a:t> изазивајући повећану диурезу К</a:t>
            </a:r>
            <a:r>
              <a:rPr lang="ru-RU" baseline="30000" dirty="0"/>
              <a:t>+</a:t>
            </a:r>
            <a:r>
              <a:rPr lang="ru-RU" dirty="0"/>
              <a:t>.</a:t>
            </a:r>
            <a:endParaRPr lang="ru-RU" sz="400" dirty="0"/>
          </a:p>
          <a:p>
            <a:pPr marL="534988" indent="-534988">
              <a:spcBef>
                <a:spcPts val="300"/>
              </a:spcBef>
              <a:spcAft>
                <a:spcPts val="300"/>
              </a:spcAft>
              <a:tabLst>
                <a:tab pos="355600" algn="l"/>
                <a:tab pos="628650" algn="l"/>
                <a:tab pos="903288" algn="l"/>
              </a:tabLst>
              <a:defRPr/>
            </a:pPr>
            <a:r>
              <a:rPr lang="ru-RU" dirty="0"/>
              <a:t>   </a:t>
            </a:r>
            <a:r>
              <a:rPr lang="en-US" dirty="0"/>
              <a:t>             </a:t>
            </a:r>
            <a:r>
              <a:rPr lang="ru-RU" dirty="0"/>
              <a:t>Спорији ефекат алдостерона на транспорт Na</a:t>
            </a:r>
            <a:r>
              <a:rPr lang="ru-RU" baseline="30000" dirty="0"/>
              <a:t>+</a:t>
            </a:r>
            <a:r>
              <a:rPr lang="ru-RU" dirty="0"/>
              <a:t> се испољава кроз 20–30 минута, а максимум касније, што указује да зависи од синтезе нових </a:t>
            </a:r>
            <a:r>
              <a:rPr lang="sr-Cyrl-CS" dirty="0"/>
              <a:t>протеина посредством геномског механизма.</a:t>
            </a:r>
          </a:p>
          <a:p>
            <a:pPr marL="355600" indent="-355600">
              <a:spcBef>
                <a:spcPts val="300"/>
              </a:spcBef>
              <a:spcAft>
                <a:spcPts val="300"/>
              </a:spcAft>
              <a:defRPr/>
            </a:pPr>
            <a:endParaRPr lang="sr-Cyrl-CS" sz="800" dirty="0"/>
          </a:p>
          <a:p>
            <a:pPr marL="534988" lvl="1" indent="346075">
              <a:spcBef>
                <a:spcPts val="300"/>
              </a:spcBef>
              <a:spcAft>
                <a:spcPts val="300"/>
              </a:spcAft>
              <a:buSzPct val="80000"/>
              <a:buFont typeface="Wingdings" pitchFamily="2" charset="2"/>
              <a:buChar char="q"/>
              <a:defRPr/>
            </a:pPr>
            <a:r>
              <a:rPr lang="ru-RU" b="1" dirty="0"/>
              <a:t>    Брзо дејство </a:t>
            </a:r>
            <a:r>
              <a:rPr lang="ru-RU" dirty="0"/>
              <a:t>– Новија истраживања су показала да постоји и брзи ефекат алдостерона повећањем активности ЕNaCs преко повећане уградње ових канала у ћелијске мембране из цитоплазматских резерви, као и повећање активности мембранских Na</a:t>
            </a:r>
            <a:r>
              <a:rPr lang="ru-RU" baseline="30000" dirty="0"/>
              <a:t>+</a:t>
            </a:r>
            <a:r>
              <a:rPr lang="ru-RU" dirty="0"/>
              <a:t>-К</a:t>
            </a:r>
            <a:r>
              <a:rPr lang="ru-RU" baseline="30000" dirty="0"/>
              <a:t>+</a:t>
            </a:r>
            <a:r>
              <a:rPr lang="ru-RU" dirty="0"/>
              <a:t> измењивача (IP3) (</a:t>
            </a:r>
            <a:r>
              <a:rPr lang="ru-RU" dirty="0">
                <a:solidFill>
                  <a:srgbClr val="FF0000"/>
                </a:solidFill>
              </a:rPr>
              <a:t>? </a:t>
            </a:r>
            <a:r>
              <a:rPr lang="ru-RU" sz="1400" i="1" dirty="0"/>
              <a:t>механизам непознат</a:t>
            </a:r>
            <a:r>
              <a:rPr lang="ru-RU" dirty="0"/>
              <a:t>).</a:t>
            </a:r>
          </a:p>
        </p:txBody>
      </p:sp>
      <p:sp>
        <p:nvSpPr>
          <p:cNvPr id="107523" name="Rectangle 4"/>
          <p:cNvSpPr>
            <a:spLocks noChangeArrowheads="1"/>
          </p:cNvSpPr>
          <p:nvPr/>
        </p:nvSpPr>
        <p:spPr bwMode="auto">
          <a:xfrm>
            <a:off x="609600" y="6400800"/>
            <a:ext cx="711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1944A3"/>
                </a:solidFill>
              </a:rPr>
              <a:t>* </a:t>
            </a:r>
            <a:r>
              <a:rPr lang="ru-RU" sz="1400">
                <a:solidFill>
                  <a:srgbClr val="1944A3"/>
                </a:solidFill>
              </a:rPr>
              <a:t>Ово је спорији механизам дејства стероидних хормона, до скоро и једини описан.</a:t>
            </a:r>
            <a:endParaRPr lang="en-US" sz="1400">
              <a:solidFill>
                <a:srgbClr val="1944A3"/>
              </a:solidFill>
            </a:endParaRPr>
          </a:p>
        </p:txBody>
      </p:sp>
      <p:sp>
        <p:nvSpPr>
          <p:cNvPr id="107524" name="Rectangle 3"/>
          <p:cNvSpPr>
            <a:spLocks noChangeArrowheads="1"/>
          </p:cNvSpPr>
          <p:nvPr/>
        </p:nvSpPr>
        <p:spPr bwMode="auto">
          <a:xfrm>
            <a:off x="7513638" y="0"/>
            <a:ext cx="1630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endParaRPr lang="en-US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0843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76400"/>
            <a:ext cx="8686800" cy="3124200"/>
          </a:xfrm>
        </p:spPr>
        <p:txBody>
          <a:bodyPr/>
          <a:lstStyle/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en-US" sz="1700" smtClean="0">
                <a:latin typeface="Arial" pitchFamily="34" charset="0"/>
                <a:cs typeface="Arial" pitchFamily="34" charset="0"/>
              </a:rPr>
              <a:t>Смањена реапсорпција натријума 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а самим тим и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 воде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 (епител сабирних тубула и каналића бубрега)  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sr-Cyrl-CS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Смањена секреција калијума (доводи до хиперкалијемија ЕЦТ 60-100% изнад нормале: слабост ср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ане контракције, аритмија, отказивање срца)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Губитак велике коли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ине те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ности из организма, хиповолемија, смањен минутни волумен срца, циркулаторни шок и смрт. (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Ове промене се 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делом могу спречити повећањем уноса NaCl исхраном)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en-US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en-US" sz="1700" smtClean="0">
                <a:latin typeface="Arial" pitchFamily="34" charset="0"/>
                <a:cs typeface="Arial" pitchFamily="34" charset="0"/>
              </a:rPr>
              <a:t>Минералокортикоиди </a:t>
            </a:r>
            <a:r>
              <a:rPr lang="en-US" sz="1700" b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акутно</a:t>
            </a:r>
            <a:r>
              <a:rPr lang="en-US" sz="1700" i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спа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ш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авају 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ж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ивот</a:t>
            </a:r>
            <a:endParaRPr lang="sr-Cyrl-CS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sr-Cyrl-CS" sz="5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en-US" sz="1600" i="1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7513638" y="0"/>
            <a:ext cx="1630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endParaRPr lang="en-US" b="1" i="1">
              <a:solidFill>
                <a:srgbClr val="0070C0"/>
              </a:solidFill>
            </a:endParaRPr>
          </a:p>
        </p:txBody>
      </p:sp>
      <p:sp>
        <p:nvSpPr>
          <p:cNvPr id="108548" name="Rectangle 5"/>
          <p:cNvSpPr>
            <a:spLocks noChangeArrowheads="1"/>
          </p:cNvSpPr>
          <p:nvPr/>
        </p:nvSpPr>
        <p:spPr bwMode="auto">
          <a:xfrm>
            <a:off x="990600" y="990600"/>
            <a:ext cx="701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Ефекат недостатка алдостерона:</a:t>
            </a:r>
            <a:endParaRPr lang="en-US" sz="2000" b="1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364745"/>
      </p:ext>
    </p:extLst>
  </p:cSld>
  <p:clrMapOvr>
    <a:masterClrMapping/>
  </p:clrMapOvr>
  <p:transition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534400" cy="4343400"/>
          </a:xfrm>
        </p:spPr>
        <p:txBody>
          <a:bodyPr/>
          <a:lstStyle/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ана реапсорпција натријума и воде (</a:t>
            </a:r>
            <a:r>
              <a:rPr lang="ru-RU" sz="1700" u="sng" smtClean="0">
                <a:latin typeface="Arial" pitchFamily="34" charset="0"/>
                <a:cs typeface="Arial" pitchFamily="34" charset="0"/>
              </a:rPr>
              <a:t>conc. натријума 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у екстрацелуларној течности (ЕЦТ) се </a:t>
            </a:r>
            <a:r>
              <a:rPr lang="ru-RU" sz="1700" u="sng" smtClean="0">
                <a:latin typeface="Arial" pitchFamily="34" charset="0"/>
                <a:cs typeface="Arial" pitchFamily="34" charset="0"/>
              </a:rPr>
              <a:t>не мења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). 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ана секреција калијума у главним 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елијама сабирних тубула (хипокалијемија, ми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ићна слабост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промена електри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не надра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ж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љивости мембрана и спре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ено прено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ење акционих потенцијала).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ање волумена екстра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елијске те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ности, хиперволемија, пове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ање крвног притиска.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en-US" sz="1700" b="1" smtClean="0">
                <a:latin typeface="Arial" pitchFamily="34" charset="0"/>
                <a:cs typeface="Arial" pitchFamily="34" charset="0"/>
              </a:rPr>
              <a:t>Измицање алдостерону</a:t>
            </a:r>
            <a:r>
              <a:rPr lang="sr-Cyrl-CS" sz="1700" b="1" smtClean="0">
                <a:latin typeface="Arial" pitchFamily="34" charset="0"/>
                <a:cs typeface="Arial" pitchFamily="34" charset="0"/>
              </a:rPr>
              <a:t> -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Pressure diuresis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: повећање крвног притиска услед повећане реапсорпције натријума и воде доводи до повећане диурезе изазване притиском. 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Овај феномен измицања настаје вероватно и због повећања секреције 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1700" smtClean="0">
                <a:latin typeface="Arial" pitchFamily="34" charset="0"/>
                <a:cs typeface="Arial" pitchFamily="34" charset="0"/>
              </a:rPr>
              <a:t>NP-a</a:t>
            </a:r>
            <a:r>
              <a:rPr lang="sr-Cyrl-CS" sz="170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sr-Cyrl-CS" sz="17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7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7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700" smtClean="0">
                <a:latin typeface="Arial" pitchFamily="34" charset="0"/>
                <a:cs typeface="Arial" pitchFamily="34" charset="0"/>
              </a:rPr>
              <a:t>ана тубулска секреција јона водоника, води ка алкалози.</a:t>
            </a:r>
            <a:endParaRPr lang="en-US" sz="17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7513638" y="0"/>
            <a:ext cx="1630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endParaRPr lang="en-US" b="1" i="1">
              <a:solidFill>
                <a:srgbClr val="0070C0"/>
              </a:solidFill>
            </a:endParaRPr>
          </a:p>
        </p:txBody>
      </p:sp>
      <p:sp>
        <p:nvSpPr>
          <p:cNvPr id="109572" name="Rectangle 6"/>
          <p:cNvSpPr>
            <a:spLocks noChangeArrowheads="1"/>
          </p:cNvSpPr>
          <p:nvPr/>
        </p:nvSpPr>
        <p:spPr bwMode="auto">
          <a:xfrm>
            <a:off x="1425575" y="990600"/>
            <a:ext cx="5507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000" b="1">
                <a:solidFill>
                  <a:srgbClr val="0070C0"/>
                </a:solidFill>
                <a:cs typeface="Arial" pitchFamily="34" charset="0"/>
              </a:rPr>
              <a:t>Ефекат повећане секреције алдостерона:</a:t>
            </a:r>
            <a:endParaRPr lang="en-US" sz="2000" b="1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013652"/>
      </p:ext>
    </p:extLst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5"/>
          <p:cNvSpPr>
            <a:spLocks noChangeArrowheads="1"/>
          </p:cNvSpPr>
          <p:nvPr/>
        </p:nvSpPr>
        <p:spPr bwMode="auto">
          <a:xfrm>
            <a:off x="1676400" y="1219200"/>
            <a:ext cx="533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1800" b="1">
                <a:solidFill>
                  <a:srgbClr val="0070C0"/>
                </a:solidFill>
              </a:rPr>
              <a:t>РЕГУЛАЦИЈА СЕКРЕЦИЈЕ АЛДОСТЕРОНА </a:t>
            </a:r>
          </a:p>
          <a:p>
            <a:pPr algn="ctr"/>
            <a:r>
              <a:rPr lang="sr-Cyrl-CS" sz="1800" b="1">
                <a:solidFill>
                  <a:srgbClr val="0070C0"/>
                </a:solidFill>
              </a:rPr>
              <a:t>СТИМУЛУСИ</a:t>
            </a:r>
            <a:endParaRPr lang="en-US" sz="1800" b="1">
              <a:solidFill>
                <a:srgbClr val="0070C0"/>
              </a:solidFill>
            </a:endParaRPr>
          </a:p>
        </p:txBody>
      </p:sp>
      <p:sp>
        <p:nvSpPr>
          <p:cNvPr id="110595" name="Rectangle 7"/>
          <p:cNvSpPr>
            <a:spLocks noChangeArrowheads="1"/>
          </p:cNvSpPr>
          <p:nvPr/>
        </p:nvSpPr>
        <p:spPr bwMode="auto">
          <a:xfrm>
            <a:off x="228600" y="2057400"/>
            <a:ext cx="8686800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     Примарни регулаторни фактори су: </a:t>
            </a:r>
          </a:p>
          <a:p>
            <a:endParaRPr lang="ru-RU" sz="1800"/>
          </a:p>
          <a:p>
            <a:pPr>
              <a:buFont typeface="Arial" pitchFamily="34" charset="0"/>
              <a:buChar char="–"/>
            </a:pPr>
            <a:r>
              <a:rPr lang="ru-RU" sz="1800"/>
              <a:t>   </a:t>
            </a:r>
            <a:r>
              <a:rPr lang="ru-RU" sz="1800" b="1"/>
              <a:t>Ренин-ангиотензина II: </a:t>
            </a:r>
            <a:r>
              <a:rPr lang="ru-RU" sz="1800"/>
              <a:t> Ренин</a:t>
            </a:r>
            <a:r>
              <a:rPr lang="ru-RU" sz="1800" b="1"/>
              <a:t> </a:t>
            </a:r>
            <a:r>
              <a:rPr lang="ru-RU" sz="1800"/>
              <a:t>из бубрега доводи до стварања ангиотензина II који испољава и рано и касно дејство стимулацијом биосинтезе алдостерона. Рано дејство се огледа у претварању холестерола у прегненолон, а касно дејство се огледа у претварању кортикостерона у алдостерон</a:t>
            </a:r>
            <a:r>
              <a:rPr lang="en-US" sz="1800"/>
              <a:t>.</a:t>
            </a:r>
            <a:endParaRPr lang="ru-RU" sz="180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–"/>
            </a:pPr>
            <a:endParaRPr lang="ru-RU" sz="1800"/>
          </a:p>
          <a:p>
            <a:pPr>
              <a:buFont typeface="Arial" pitchFamily="34" charset="0"/>
              <a:buChar char="–"/>
            </a:pPr>
            <a:r>
              <a:rPr lang="ru-RU" sz="1800" b="1"/>
              <a:t>   Повећана</a:t>
            </a:r>
            <a:r>
              <a:rPr lang="ru-RU" sz="1800"/>
              <a:t> концентрација </a:t>
            </a:r>
            <a:r>
              <a:rPr lang="ru-RU" sz="1800" b="1"/>
              <a:t>К</a:t>
            </a:r>
            <a:r>
              <a:rPr lang="ru-RU" sz="1800" b="1" baseline="30000"/>
              <a:t>+</a:t>
            </a:r>
            <a:r>
              <a:rPr lang="ru-RU" sz="1800"/>
              <a:t> у плазми - директно стимулаторно дејство и</a:t>
            </a:r>
          </a:p>
          <a:p>
            <a:pPr>
              <a:buFont typeface="Arial" pitchFamily="34" charset="0"/>
              <a:buChar char="–"/>
            </a:pPr>
            <a:endParaRPr lang="ru-RU" sz="1800"/>
          </a:p>
          <a:p>
            <a:pPr>
              <a:buFont typeface="Arial" pitchFamily="34" charset="0"/>
              <a:buChar char="–"/>
            </a:pPr>
            <a:r>
              <a:rPr lang="ru-RU" sz="1800"/>
              <a:t>   </a:t>
            </a:r>
            <a:r>
              <a:rPr lang="ru-RU" sz="1800" b="1"/>
              <a:t>АСТН</a:t>
            </a:r>
            <a:r>
              <a:rPr lang="ru-RU" sz="1800"/>
              <a:t> из хипофизе (</a:t>
            </a:r>
            <a:r>
              <a:rPr lang="en-US" sz="1800"/>
              <a:t>потребна/довољна је мала количина </a:t>
            </a:r>
            <a:r>
              <a:rPr lang="ru-RU" sz="1800"/>
              <a:t>АСТН</a:t>
            </a:r>
            <a:r>
              <a:rPr lang="en-US" sz="1800"/>
              <a:t>, </a:t>
            </a:r>
            <a:r>
              <a:rPr lang="ru-RU" sz="1800"/>
              <a:t>утицај је пролазан и </a:t>
            </a:r>
            <a:r>
              <a:rPr lang="ru-RU" sz="1800" u="sng"/>
              <a:t>слаб</a:t>
            </a:r>
            <a:r>
              <a:rPr lang="ru-RU" sz="1800"/>
              <a:t>, а чак и када секреција АСТН остане повишена, лучење алдостерона се смањује за један до два дана).</a:t>
            </a:r>
          </a:p>
          <a:p>
            <a:pPr>
              <a:buFont typeface="Arial" pitchFamily="34" charset="0"/>
              <a:buChar char="–"/>
            </a:pPr>
            <a:endParaRPr lang="ru-RU"/>
          </a:p>
          <a:p>
            <a:pPr marL="0" lvl="1">
              <a:buFont typeface="Arial" pitchFamily="34" charset="0"/>
              <a:buChar char="–"/>
            </a:pPr>
            <a:r>
              <a:rPr lang="ru-RU" sz="1300">
                <a:cs typeface="Arial" pitchFamily="34" charset="0"/>
              </a:rPr>
              <a:t> Пове</a:t>
            </a:r>
            <a:r>
              <a:rPr lang="sr-Latn-CS" sz="1300">
                <a:cs typeface="Arial" pitchFamily="34" charset="0"/>
              </a:rPr>
              <a:t>ћ</a:t>
            </a:r>
            <a:r>
              <a:rPr lang="ru-RU" sz="1300">
                <a:cs typeface="Arial" pitchFamily="34" charset="0"/>
              </a:rPr>
              <a:t>ана концентрација натријума у ван</a:t>
            </a:r>
            <a:r>
              <a:rPr lang="sr-Latn-CS" sz="1300">
                <a:cs typeface="Arial" pitchFamily="34" charset="0"/>
              </a:rPr>
              <a:t>ћ</a:t>
            </a:r>
            <a:r>
              <a:rPr lang="ru-RU" sz="1300">
                <a:cs typeface="Arial" pitchFamily="34" charset="0"/>
              </a:rPr>
              <a:t>елијској те</a:t>
            </a:r>
            <a:r>
              <a:rPr lang="sr-Latn-CS" sz="1300">
                <a:cs typeface="Arial" pitchFamily="34" charset="0"/>
              </a:rPr>
              <a:t>ч</a:t>
            </a:r>
            <a:r>
              <a:rPr lang="ru-RU" sz="1300">
                <a:cs typeface="Arial" pitchFamily="34" charset="0"/>
              </a:rPr>
              <a:t>ности има </a:t>
            </a:r>
            <a:r>
              <a:rPr lang="ru-RU" sz="1300" b="1">
                <a:cs typeface="Arial" pitchFamily="34" charset="0"/>
              </a:rPr>
              <a:t>слаб </a:t>
            </a:r>
            <a:r>
              <a:rPr lang="ru-RU" sz="1300">
                <a:cs typeface="Arial" pitchFamily="34" charset="0"/>
              </a:rPr>
              <a:t>ути</a:t>
            </a:r>
            <a:r>
              <a:rPr lang="en-US" sz="1300">
                <a:cs typeface="Arial" pitchFamily="34" charset="0"/>
              </a:rPr>
              <a:t>цај, </a:t>
            </a:r>
            <a:r>
              <a:rPr lang="ru-RU" sz="1300">
                <a:cs typeface="Arial" pitchFamily="34" charset="0"/>
              </a:rPr>
              <a:t>мало смањује секрецију алдостерона.</a:t>
            </a:r>
          </a:p>
          <a:p>
            <a:pPr>
              <a:buFont typeface="Arial" pitchFamily="34" charset="0"/>
              <a:buChar char="–"/>
            </a:pPr>
            <a:endParaRPr lang="en-US"/>
          </a:p>
        </p:txBody>
      </p:sp>
      <p:sp>
        <p:nvSpPr>
          <p:cNvPr id="110596" name="Rectangle 3"/>
          <p:cNvSpPr>
            <a:spLocks noChangeArrowheads="1"/>
          </p:cNvSpPr>
          <p:nvPr/>
        </p:nvSpPr>
        <p:spPr bwMode="auto">
          <a:xfrm>
            <a:off x="7513638" y="0"/>
            <a:ext cx="1630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endParaRPr lang="en-US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2659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5"/>
          <p:cNvSpPr>
            <a:spLocks noChangeArrowheads="1"/>
          </p:cNvSpPr>
          <p:nvPr/>
        </p:nvSpPr>
        <p:spPr bwMode="auto">
          <a:xfrm>
            <a:off x="533400" y="685800"/>
            <a:ext cx="8001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Регулација секреције алдостерона механизмом негативне повратне спреге. </a:t>
            </a:r>
            <a:r>
              <a:rPr lang="ru-RU" sz="1400"/>
              <a:t>Испрекидана стрелица означава инхибицију.</a:t>
            </a:r>
            <a:endParaRPr lang="en-US" sz="1400"/>
          </a:p>
        </p:txBody>
      </p:sp>
      <p:sp>
        <p:nvSpPr>
          <p:cNvPr id="8" name="Rectangle 7"/>
          <p:cNvSpPr/>
          <p:nvPr/>
        </p:nvSpPr>
        <p:spPr>
          <a:xfrm>
            <a:off x="609600" y="1371600"/>
            <a:ext cx="7924800" cy="495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1620" name="Rectangle 8"/>
          <p:cNvSpPr>
            <a:spLocks noChangeArrowheads="1"/>
          </p:cNvSpPr>
          <p:nvPr/>
        </p:nvSpPr>
        <p:spPr bwMode="auto">
          <a:xfrm>
            <a:off x="7513638" y="0"/>
            <a:ext cx="16303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70C0"/>
                </a:solidFill>
                <a:cs typeface="Arial" pitchFamily="34" charset="0"/>
              </a:rPr>
              <a:t>АЛДОСТЕРОН</a:t>
            </a:r>
            <a:endParaRPr lang="en-US" b="1" i="1">
              <a:solidFill>
                <a:srgbClr val="0070C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838200" y="1600200"/>
            <a:ext cx="7651750" cy="4191000"/>
            <a:chOff x="838200" y="1600200"/>
            <a:chExt cx="7651121" cy="419100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838200" y="1600200"/>
              <a:ext cx="7391400" cy="4191000"/>
              <a:chOff x="838200" y="1600200"/>
              <a:chExt cx="7391400" cy="4191000"/>
            </a:xfrm>
          </p:grpSpPr>
          <p:pic>
            <p:nvPicPr>
              <p:cNvPr id="111624" name="Picture 4" descr="D:\Suzana\Ganong knjiga\Ganong slike\XX POGLAVLjE\PNG\Gan024_Deo_20-23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38200" y="1600200"/>
                <a:ext cx="7391400" cy="419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1625" name="Rectangle 5"/>
              <p:cNvSpPr>
                <a:spLocks noChangeArrowheads="1"/>
              </p:cNvSpPr>
              <p:nvPr/>
            </p:nvSpPr>
            <p:spPr bwMode="auto">
              <a:xfrm>
                <a:off x="5257800" y="2209800"/>
                <a:ext cx="2743199" cy="2154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800">
                    <a:solidFill>
                      <a:schemeClr val="bg1"/>
                    </a:solidFill>
                  </a:rPr>
                  <a:t>------------------------------</a:t>
                </a:r>
                <a:endParaRPr lang="en-US" sz="800"/>
              </a:p>
            </p:txBody>
          </p:sp>
        </p:grpSp>
        <p:sp>
          <p:nvSpPr>
            <p:cNvPr id="111623" name="Rectangle 8"/>
            <p:cNvSpPr>
              <a:spLocks noChangeArrowheads="1"/>
            </p:cNvSpPr>
            <p:nvPr/>
          </p:nvSpPr>
          <p:spPr bwMode="auto">
            <a:xfrm>
              <a:off x="7162800" y="1981200"/>
              <a:ext cx="1326521" cy="215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800">
                  <a:solidFill>
                    <a:schemeClr val="bg1"/>
                  </a:solidFill>
                </a:rPr>
                <a:t>___________</a:t>
              </a:r>
              <a:endParaRPr lang="en-US" sz="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378525"/>
      </p:ext>
    </p:extLst>
  </p:cSld>
  <p:clrMapOvr>
    <a:masterClrMapping/>
  </p:clrMapOvr>
  <p:transition>
    <p:rand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5"/>
          <p:cNvSpPr>
            <a:spLocks noChangeArrowheads="1"/>
          </p:cNvSpPr>
          <p:nvPr/>
        </p:nvSpPr>
        <p:spPr bwMode="auto">
          <a:xfrm>
            <a:off x="2209800" y="533400"/>
            <a:ext cx="6184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РЕГУЛАЦИЈА СЕКРЕЦИЈЕ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ГЛУКОКОРТИКОИДА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12643" name="Rectangle 4"/>
          <p:cNvSpPr>
            <a:spLocks noChangeArrowheads="1"/>
          </p:cNvSpPr>
          <p:nvPr/>
        </p:nvSpPr>
        <p:spPr bwMode="auto">
          <a:xfrm>
            <a:off x="0" y="621188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cs typeface="Arial" pitchFamily="34" charset="0"/>
              </a:rPr>
              <a:t>Контрола секреције кортизола и других глукокортикоида механизмом негативне повратне спреге </a:t>
            </a:r>
            <a:r>
              <a:rPr lang="sr-Cyrl-CS" sz="1200" b="1">
                <a:cs typeface="Arial" pitchFamily="34" charset="0"/>
              </a:rPr>
              <a:t>преко осовине хипоталамус-хипофиза-надбубрежне жлезде. </a:t>
            </a:r>
            <a:r>
              <a:rPr lang="ru-RU" sz="1200">
                <a:cs typeface="Arial" pitchFamily="34" charset="0"/>
              </a:rPr>
              <a:t>Испрекидане стрелице показују инхибиторне ефекте, а пуне стрелице </a:t>
            </a:r>
            <a:r>
              <a:rPr lang="sr-Cyrl-CS" sz="1200">
                <a:cs typeface="Arial" pitchFamily="34" charset="0"/>
              </a:rPr>
              <a:t>показују стимулаторне ефекте. </a:t>
            </a:r>
            <a:r>
              <a:rPr lang="en-US" sz="1200">
                <a:cs typeface="Arial" pitchFamily="34" charset="0"/>
              </a:rPr>
              <a:t>NTS, </a:t>
            </a:r>
            <a:r>
              <a:rPr lang="en-US" sz="1200" i="1">
                <a:cs typeface="Arial" pitchFamily="34" charset="0"/>
              </a:rPr>
              <a:t>nucleus tractus solitarius.</a:t>
            </a:r>
            <a:endParaRPr lang="en-US" sz="1200">
              <a:cs typeface="Arial" pitchFamily="34" charset="0"/>
            </a:endParaRPr>
          </a:p>
        </p:txBody>
      </p:sp>
      <p:pic>
        <p:nvPicPr>
          <p:cNvPr id="112644" name="Picture 4" descr="D:\Suzana\Ganong knjiga\Ganong slike\XX POGLAVLjE\PNG\Gan024_Deo_20-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524000"/>
            <a:ext cx="3725863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724400" y="1295400"/>
            <a:ext cx="4191000" cy="434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12646" name="Rectangle 3"/>
          <p:cNvSpPr txBox="1">
            <a:spLocks noChangeArrowheads="1"/>
          </p:cNvSpPr>
          <p:nvPr/>
        </p:nvSpPr>
        <p:spPr bwMode="auto">
          <a:xfrm>
            <a:off x="152400" y="1066800"/>
            <a:ext cx="4343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>
                <a:cs typeface="Arial" pitchFamily="34" charset="0"/>
              </a:rPr>
              <a:t>Секрецију ACTH </a:t>
            </a:r>
            <a:r>
              <a:rPr lang="sr-Cyrl-CS">
                <a:cs typeface="Arial" pitchFamily="34" charset="0"/>
              </a:rPr>
              <a:t>хипофизе </a:t>
            </a:r>
            <a:r>
              <a:rPr lang="en-US">
                <a:cs typeface="Arial" pitchFamily="34" charset="0"/>
              </a:rPr>
              <a:t>регули</a:t>
            </a:r>
            <a:r>
              <a:rPr lang="sr-Cyrl-CS">
                <a:cs typeface="Arial" pitchFamily="34" charset="0"/>
              </a:rPr>
              <a:t>ш</a:t>
            </a:r>
            <a:r>
              <a:rPr lang="en-US">
                <a:cs typeface="Arial" pitchFamily="34" charset="0"/>
              </a:rPr>
              <a:t>е CRH из хипоталамуса</a:t>
            </a:r>
            <a:endParaRPr lang="sr-Cyrl-CS"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>
                <a:cs typeface="Arial" pitchFamily="34" charset="0"/>
              </a:rPr>
              <a:t>ACTH стимули</a:t>
            </a:r>
            <a:r>
              <a:rPr lang="sr-Latn-CS">
                <a:cs typeface="Arial" pitchFamily="34" charset="0"/>
              </a:rPr>
              <a:t>ш</a:t>
            </a:r>
            <a:r>
              <a:rPr lang="en-US">
                <a:cs typeface="Arial" pitchFamily="34" charset="0"/>
              </a:rPr>
              <a:t>е секрецију </a:t>
            </a:r>
            <a:r>
              <a:rPr lang="sr-Cyrl-CS">
                <a:cs typeface="Arial" pitchFamily="34" charset="0"/>
              </a:rPr>
              <a:t>глукокортикоида (углавном </a:t>
            </a:r>
            <a:r>
              <a:rPr lang="en-US">
                <a:cs typeface="Arial" pitchFamily="34" charset="0"/>
              </a:rPr>
              <a:t>кортизол</a:t>
            </a:r>
            <a:r>
              <a:rPr lang="sr-Cyrl-CS">
                <a:cs typeface="Arial" pitchFamily="34" charset="0"/>
              </a:rPr>
              <a:t>, 95%)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sr-Cyrl-CS">
                <a:cs typeface="Arial" pitchFamily="34" charset="0"/>
              </a:rPr>
              <a:t>      (</a:t>
            </a:r>
            <a:r>
              <a:rPr lang="en-US">
                <a:cs typeface="Arial" pitchFamily="34" charset="0"/>
              </a:rPr>
              <a:t>Хемија ACTH: полипептид од 39 a</a:t>
            </a:r>
            <a:r>
              <a:rPr lang="sr-Cyrl-CS">
                <a:cs typeface="Arial" pitchFamily="34" charset="0"/>
              </a:rPr>
              <a:t>к, полуживот у циркулацији је 10-так минута)</a:t>
            </a:r>
            <a:endParaRPr lang="en-US"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>
                <a:cs typeface="Arial" pitchFamily="34" charset="0"/>
              </a:rPr>
              <a:t>Дејство ACTH на адренокортикалне </a:t>
            </a:r>
            <a:r>
              <a:rPr lang="sr-Latn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елије преко cAMP-a</a:t>
            </a:r>
            <a:r>
              <a:rPr lang="sr-Cyrl-CS">
                <a:cs typeface="Arial" pitchFamily="34" charset="0"/>
              </a:rPr>
              <a:t>. (</a:t>
            </a:r>
            <a:r>
              <a:rPr lang="en-US">
                <a:cs typeface="Arial" pitchFamily="34" charset="0"/>
              </a:rPr>
              <a:t>Физиоло</a:t>
            </a:r>
            <a:r>
              <a:rPr lang="sr-Latn-CS">
                <a:cs typeface="Arial" pitchFamily="34" charset="0"/>
              </a:rPr>
              <a:t>ш</a:t>
            </a:r>
            <a:r>
              <a:rPr lang="en-US">
                <a:cs typeface="Arial" pitchFamily="34" charset="0"/>
              </a:rPr>
              <a:t>ки стрес пове</a:t>
            </a:r>
            <a:r>
              <a:rPr lang="sr-Latn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ава секрецију CRH, ACTH </a:t>
            </a:r>
            <a:r>
              <a:rPr lang="sr-Cyrl-CS">
                <a:cs typeface="Arial" pitchFamily="34" charset="0"/>
              </a:rPr>
              <a:t>и тиме и хормона</a:t>
            </a:r>
            <a:r>
              <a:rPr lang="en-US">
                <a:cs typeface="Arial" pitchFamily="34" charset="0"/>
              </a:rPr>
              <a:t> </a:t>
            </a:r>
            <a:r>
              <a:rPr lang="sr-Cyrl-CS">
                <a:cs typeface="Arial" pitchFamily="34" charset="0"/>
              </a:rPr>
              <a:t>коре</a:t>
            </a:r>
            <a:r>
              <a:rPr lang="en-US">
                <a:cs typeface="Arial" pitchFamily="34" charset="0"/>
              </a:rPr>
              <a:t> </a:t>
            </a:r>
            <a:r>
              <a:rPr lang="sr-Cyrl-CS">
                <a:cs typeface="Arial" pitchFamily="34" charset="0"/>
              </a:rPr>
              <a:t>надбубрега)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ru-RU">
                <a:cs typeface="Arial" pitchFamily="34" charset="0"/>
              </a:rPr>
              <a:t>Слободни глукокортикоиди (кортизол) инхибишу секрецију АСТН, а степен инхибиције хипоталамуса и хипофизе </a:t>
            </a:r>
            <a:r>
              <a:rPr lang="en-US">
                <a:cs typeface="Arial" pitchFamily="34" charset="0"/>
              </a:rPr>
              <a:t>(</a:t>
            </a:r>
            <a:r>
              <a:rPr lang="sr-Cyrl-CS">
                <a:solidFill>
                  <a:srgbClr val="0070C0"/>
                </a:solidFill>
                <a:cs typeface="Arial" pitchFamily="34" charset="0"/>
              </a:rPr>
              <a:t>негативна повратна спрега</a:t>
            </a:r>
            <a:r>
              <a:rPr lang="en-US">
                <a:cs typeface="Arial" pitchFamily="34" charset="0"/>
              </a:rPr>
              <a:t>) </a:t>
            </a:r>
            <a:r>
              <a:rPr lang="ru-RU">
                <a:cs typeface="Arial" pitchFamily="34" charset="0"/>
              </a:rPr>
              <a:t>је сразмеран концентрацији глукокортикоида у циркулацији. </a:t>
            </a:r>
            <a:endParaRPr lang="ru-RU">
              <a:solidFill>
                <a:srgbClr val="FF0000"/>
              </a:solidFill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ru-RU">
                <a:cs typeface="Arial" pitchFamily="34" charset="0"/>
              </a:rPr>
              <a:t>Заједно са </a:t>
            </a:r>
            <a:r>
              <a:rPr lang="en-US">
                <a:cs typeface="Arial" pitchFamily="34" charset="0"/>
              </a:rPr>
              <a:t>ACTH</a:t>
            </a:r>
            <a:r>
              <a:rPr lang="sr-Cyrl-CS">
                <a:cs typeface="Arial" pitchFamily="34" charset="0"/>
              </a:rPr>
              <a:t> хипофизе, постоји</a:t>
            </a:r>
            <a:r>
              <a:rPr lang="en-US">
                <a:cs typeface="Arial" pitchFamily="34" charset="0"/>
              </a:rPr>
              <a:t> лу</a:t>
            </a:r>
            <a:r>
              <a:rPr lang="sr-Latn-CS">
                <a:cs typeface="Arial" pitchFamily="34" charset="0"/>
              </a:rPr>
              <a:t>ч</a:t>
            </a:r>
            <a:r>
              <a:rPr lang="en-US">
                <a:cs typeface="Arial" pitchFamily="34" charset="0"/>
              </a:rPr>
              <a:t>ење</a:t>
            </a:r>
            <a:r>
              <a:rPr lang="sr-Cyrl-CS">
                <a:cs typeface="Arial" pitchFamily="34" charset="0"/>
              </a:rPr>
              <a:t> </a:t>
            </a:r>
            <a:r>
              <a:rPr lang="en-US">
                <a:cs typeface="Arial" pitchFamily="34" charset="0"/>
              </a:rPr>
              <a:t>меланостимули</a:t>
            </a:r>
            <a:r>
              <a:rPr lang="sr-Cyrl-CS">
                <a:cs typeface="Arial" pitchFamily="34" charset="0"/>
              </a:rPr>
              <a:t>ш</a:t>
            </a:r>
            <a:r>
              <a:rPr lang="en-US">
                <a:cs typeface="Arial" pitchFamily="34" charset="0"/>
              </a:rPr>
              <a:t>у</a:t>
            </a:r>
            <a:r>
              <a:rPr lang="sr-Cyrl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ег хормона MSH,</a:t>
            </a:r>
            <a:r>
              <a:rPr lang="sr-Cyrl-CS">
                <a:cs typeface="Arial" pitchFamily="34" charset="0"/>
              </a:rPr>
              <a:t> </a:t>
            </a:r>
            <a:r>
              <a:rPr lang="ru-RU">
                <a:cs typeface="Arial" pitchFamily="34" charset="0"/>
              </a:rPr>
              <a:t>липотропина </a:t>
            </a:r>
            <a:r>
              <a:rPr lang="sr-Latn-CS">
                <a:cs typeface="Arial" pitchFamily="34" charset="0"/>
              </a:rPr>
              <a:t>и </a:t>
            </a:r>
            <a:r>
              <a:rPr lang="ru-RU">
                <a:cs typeface="Arial" pitchFamily="34" charset="0"/>
              </a:rPr>
              <a:t>ендорфина</a:t>
            </a:r>
            <a:endParaRPr lang="en-US">
              <a:cs typeface="Arial" pitchFamily="34" charset="0"/>
            </a:endParaRPr>
          </a:p>
        </p:txBody>
      </p:sp>
      <p:sp>
        <p:nvSpPr>
          <p:cNvPr id="112647" name="Rectangle 8"/>
          <p:cNvSpPr>
            <a:spLocks noChangeArrowheads="1"/>
          </p:cNvSpPr>
          <p:nvPr/>
        </p:nvSpPr>
        <p:spPr bwMode="auto">
          <a:xfrm>
            <a:off x="6858000" y="0"/>
            <a:ext cx="2286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b="1" i="1">
                <a:solidFill>
                  <a:srgbClr val="0070C0"/>
                </a:solidFill>
                <a:cs typeface="Arial" pitchFamily="34" charset="0"/>
              </a:rPr>
              <a:t>ГЛУКОКОРТИКОИДИ</a:t>
            </a:r>
            <a:endParaRPr lang="en-US" b="1" i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22767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се интензивно лучи након енергетски богатог оброка, који садржи, пре свега, угљене хидрате;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складиштење угљених хидрата у облику гликогена, пре свега у јетри и мишићима;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условима вишка угљених хидрата и пуних залиха гликогена, инсулин поспешује превођење угљених хидрата у масти и њихово складиштење у адипоцитима;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поспешује преузимање аминокиселина у ћелије и синтезу протеина и инхибише разградњу постојећих протеина.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362200"/>
            <a:ext cx="8640763" cy="3051175"/>
          </a:xfrm>
        </p:spPr>
        <p:txBody>
          <a:bodyPr/>
          <a:lstStyle/>
          <a:p>
            <a:pPr>
              <a:lnSpc>
                <a:spcPct val="90000"/>
              </a:lnSpc>
              <a:buSzPct val="70000"/>
              <a:buFont typeface="Arial" pitchFamily="34" charset="0"/>
              <a:buNone/>
            </a:pPr>
            <a:r>
              <a:rPr lang="ru-RU" sz="1600" b="1" smtClean="0">
                <a:latin typeface="Arial" pitchFamily="34" charset="0"/>
                <a:cs typeface="Arial" pitchFamily="34" charset="0"/>
              </a:rPr>
              <a:t>Дејство кортизола на метаболизам угљених хидрата:</a:t>
            </a:r>
            <a:endParaRPr lang="en-US" sz="1600" b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Arial" pitchFamily="34" charset="0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buSzPct val="70000"/>
              <a:buFont typeface="Wingdings" pitchFamily="2" charset="2"/>
              <a:buChar char="q"/>
            </a:pPr>
            <a:r>
              <a:rPr lang="en-US" sz="1600" smtClean="0">
                <a:latin typeface="Arial" pitchFamily="34" charset="0"/>
                <a:cs typeface="Arial" pitchFamily="34" charset="0"/>
              </a:rPr>
              <a:t>Стимулација гл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у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конеогенезе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. </a:t>
            </a:r>
            <a:endParaRPr lang="ru-RU" sz="160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Кортизол 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ава коли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ину ензима неопходних за претварање аминокиселина у глукозу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елијама јетре.</a:t>
            </a: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Кортизол изазива мобилизацију аминокиселина из екстрахепатичких ткива, углавном из ми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шића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 што даље повећава њихов ниво у плазми.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lvl="1">
              <a:buSzPct val="70000"/>
              <a:buFont typeface="Arial" pitchFamily="34" charset="0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Смањено кори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ење глукозе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елијама.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ана концентрација глукозе у крви и “адренални дијабетес", последица је смањене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осетљивости многих ткива (скелетни ми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 и масно ткиво) на инсулин.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Arial" pitchFamily="34" charset="0"/>
              <a:buNone/>
            </a:pPr>
            <a:endParaRPr lang="en-US" sz="1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457200"/>
            <a:ext cx="60198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ФИЗИОЛОШКИ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ГЛУКОКОРТИКОИДА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>
              <a:defRPr/>
            </a:pPr>
            <a:r>
              <a:rPr lang="sr-Cyrl-CS" sz="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sr-Cyrl-CS" sz="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r>
              <a:rPr lang="en-US" sz="1800" b="1" dirty="0">
                <a:solidFill>
                  <a:srgbClr val="0070C0"/>
                </a:solidFill>
                <a:cs typeface="Arial" pitchFamily="34" charset="0"/>
              </a:rPr>
              <a:t>КОРТИЗОЛ</a:t>
            </a: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endParaRPr lang="en-US" sz="1800" dirty="0"/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381000" y="1600200"/>
            <a:ext cx="8610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cs typeface="Arial" pitchFamily="34" charset="0"/>
              </a:rPr>
              <a:t>      Иако минералокортикоиди «акутно» спашавају живот, глукокортикоиди су важни за дуготрајно одржавање живота.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07001"/>
      </p:ext>
    </p:extLst>
  </p:cSld>
  <p:clrMapOvr>
    <a:masterClrMapping/>
  </p:clrMapOvr>
  <p:transition>
    <p:rand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054225"/>
            <a:ext cx="8640763" cy="2974975"/>
          </a:xfrm>
        </p:spPr>
        <p:txBody>
          <a:bodyPr/>
          <a:lstStyle/>
          <a:p>
            <a:pPr>
              <a:lnSpc>
                <a:spcPct val="90000"/>
              </a:lnSpc>
              <a:buSzPct val="70000"/>
              <a:buFont typeface="Arial" pitchFamily="34" charset="0"/>
              <a:buNone/>
            </a:pP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lang="ru-RU" sz="1600" b="1" smtClean="0">
                <a:latin typeface="Arial" pitchFamily="34" charset="0"/>
                <a:cs typeface="Arial" pitchFamily="34" charset="0"/>
              </a:rPr>
              <a:t>Дејство кортизола на метаболизам протеина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: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1600" smtClean="0">
                <a:latin typeface="Arial" pitchFamily="34" charset="0"/>
                <a:cs typeface="Arial" pitchFamily="34" charset="0"/>
              </a:rPr>
              <a:t>Смањење коли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ине протеина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елијама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, тј. смањена је синтеза протеина а повећана њихова разградња у ћелији. (Када постоји изразити вишак кортизола, мишићи могу да постану тако слаби да човек не може да устане из чучећег положаја.)</a:t>
            </a:r>
          </a:p>
          <a:p>
            <a:pPr lvl="1"/>
            <a:endParaRPr lang="ru-RU" sz="80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ање коли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ине протеина у јетри и плазми. </a:t>
            </a:r>
          </a:p>
          <a:p>
            <a:pPr lvl="1"/>
            <a:endParaRPr lang="ru-RU" sz="80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Пораст аминокиселина у крви, смањење транспорта аминокиселина у екстрахепати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ке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елије а 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ање транспорта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елије јетре.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endParaRPr lang="en-US" sz="1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0200" y="685800"/>
            <a:ext cx="60198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ФИЗИОЛОШКИ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ГЛУКОКОРТИКОИДА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>
              <a:defRPr/>
            </a:pPr>
            <a:r>
              <a:rPr lang="sr-Cyrl-CS" sz="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sr-Cyrl-CS" sz="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r>
              <a:rPr lang="en-US" sz="1800" b="1" dirty="0">
                <a:solidFill>
                  <a:srgbClr val="0070C0"/>
                </a:solidFill>
                <a:cs typeface="Arial" pitchFamily="34" charset="0"/>
              </a:rPr>
              <a:t>КОРТИЗОЛ</a:t>
            </a: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53691649"/>
      </p:ext>
    </p:extLst>
  </p:cSld>
  <p:clrMapOvr>
    <a:masterClrMapping/>
  </p:clrMapOvr>
  <p:transition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905000"/>
            <a:ext cx="8439150" cy="2898775"/>
          </a:xfrm>
        </p:spPr>
        <p:txBody>
          <a:bodyPr/>
          <a:lstStyle/>
          <a:p>
            <a:pPr lvl="1">
              <a:buFont typeface="Arial" pitchFamily="34" charset="0"/>
              <a:buNone/>
            </a:pPr>
            <a:endParaRPr lang="en-US" sz="1600" b="1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lang="ru-RU" sz="1600" b="1" smtClean="0">
                <a:latin typeface="Arial" pitchFamily="34" charset="0"/>
                <a:cs typeface="Arial" pitchFamily="34" charset="0"/>
              </a:rPr>
              <a:t>   Дејство кортизола на метаболизам масти:</a:t>
            </a:r>
          </a:p>
          <a:p>
            <a:pPr>
              <a:buFont typeface="Arial" pitchFamily="34" charset="0"/>
              <a:buNone/>
            </a:pPr>
            <a:endParaRPr lang="ru-RU" sz="1600" b="1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Мобилизација масних киселина комбинована са 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аном оксидацијом масних киселина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елијама пома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ж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 да се за време гладовања, или неког другог стреса, метаболи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ки системи у 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елијама преусмере од кори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ења глукозе за енергију ка кори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ењу масти у исте сврхе.</a:t>
            </a:r>
          </a:p>
          <a:p>
            <a:pPr lvl="1"/>
            <a:endParaRPr lang="ru-RU" sz="160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600" smtClean="0">
                <a:latin typeface="Arial" pitchFamily="34" charset="0"/>
                <a:cs typeface="Arial" pitchFamily="34" charset="0"/>
              </a:rPr>
              <a:t>Гојазност изазвана ви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ком кортизола: претерано нагомилавање масти у подру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ју грудног ко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 и главе, 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"bufalo torzo " и округло лице " facies lunata“</a:t>
            </a:r>
            <a:r>
              <a:rPr lang="sr-Cyrl-CS" sz="1600" smtClean="0">
                <a:latin typeface="Arial" pitchFamily="34" charset="0"/>
                <a:cs typeface="Arial" pitchFamily="34" charset="0"/>
              </a:rPr>
              <a:t>.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sz="1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endParaRPr lang="en-US" sz="1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00200" y="838200"/>
            <a:ext cx="60198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ФИЗИОЛОШКИ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ГЛУКОКОРТИКОИДА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>
              <a:defRPr/>
            </a:pPr>
            <a:r>
              <a:rPr lang="sr-Cyrl-CS" sz="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sr-Cyrl-CS" sz="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r>
              <a:rPr lang="en-US" sz="1800" b="1" dirty="0">
                <a:solidFill>
                  <a:srgbClr val="0070C0"/>
                </a:solidFill>
                <a:cs typeface="Arial" pitchFamily="34" charset="0"/>
              </a:rPr>
              <a:t>КОРТИЗОЛ</a:t>
            </a: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74989861"/>
      </p:ext>
    </p:extLst>
  </p:cSld>
  <p:clrMapOvr>
    <a:masterClrMapping/>
  </p:clrMapOvr>
  <p:transition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505200"/>
            <a:ext cx="5562600" cy="2895600"/>
          </a:xfrm>
        </p:spPr>
        <p:txBody>
          <a:bodyPr>
            <a:normAutofit lnSpcReduction="10000"/>
          </a:bodyPr>
          <a:lstStyle/>
          <a:p>
            <a:pPr marL="266700" indent="-85725">
              <a:lnSpc>
                <a:spcPct val="80000"/>
              </a:lnSpc>
              <a:buFont typeface="Arial" pitchFamily="34" charset="0"/>
              <a:buNone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Кортизол је ва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ж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ан за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одупирање стресу и запаљењу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66700" indent="-85725">
              <a:lnSpc>
                <a:spcPct val="80000"/>
              </a:lnSpc>
              <a:buFont typeface="Arial" pitchFamily="34" charset="0"/>
              <a:buNone/>
              <a:defRPr/>
            </a:pPr>
            <a:endParaRPr lang="ru-RU" sz="400" dirty="0" smtClean="0">
              <a:latin typeface="Arial" pitchFamily="34" charset="0"/>
              <a:cs typeface="Arial" pitchFamily="34" charset="0"/>
            </a:endParaRPr>
          </a:p>
          <a:p>
            <a:pPr marL="266700" indent="-85725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Кортизол се пове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ано ослоба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ђ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 у слу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ају: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4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Скоро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свих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врста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траума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Инфекција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Јаке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топлоте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хладно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е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Ињекције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адреналина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других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сим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атикомиметика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Хирур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ш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ке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интервенције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Потко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ж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не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ињекције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некроти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них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материја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Спутавања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ж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ивотиње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блокаде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кретања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Сваке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исцрпљују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болести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739" name="Rectangle 6"/>
          <p:cNvSpPr>
            <a:spLocks noChangeArrowheads="1"/>
          </p:cNvSpPr>
          <p:nvPr/>
        </p:nvSpPr>
        <p:spPr bwMode="auto">
          <a:xfrm>
            <a:off x="152400" y="1371600"/>
            <a:ext cx="8839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Стрес је било која промена у окружењу која мења или прети да промени постојеће стабилно стање. </a:t>
            </a:r>
            <a:endParaRPr lang="en-US"/>
          </a:p>
        </p:txBody>
      </p:sp>
      <p:sp>
        <p:nvSpPr>
          <p:cNvPr id="116740" name="Rectangle 7"/>
          <p:cNvSpPr>
            <a:spLocks noChangeArrowheads="1"/>
          </p:cNvSpPr>
          <p:nvPr/>
        </p:nvSpPr>
        <p:spPr bwMode="auto">
          <a:xfrm>
            <a:off x="5715000" y="5943600"/>
            <a:ext cx="3429000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sz="1000">
                <a:cs typeface="Arial" pitchFamily="34" charset="0"/>
              </a:rPr>
              <a:t>Брза реакција адреналног кортекса пацова на стрес узрокован фрактуром</a:t>
            </a:r>
            <a:r>
              <a:rPr lang="sr-Latn-CS" sz="1000">
                <a:cs typeface="Arial" pitchFamily="34" charset="0"/>
              </a:rPr>
              <a:t> tibia-e </a:t>
            </a:r>
            <a:r>
              <a:rPr lang="sr-Cyrl-CS" sz="1000">
                <a:cs typeface="Arial" pitchFamily="34" charset="0"/>
              </a:rPr>
              <a:t>и </a:t>
            </a:r>
            <a:r>
              <a:rPr lang="sr-Latn-CS" sz="1000">
                <a:cs typeface="Arial" pitchFamily="34" charset="0"/>
              </a:rPr>
              <a:t>fibula-e</a:t>
            </a:r>
            <a:r>
              <a:rPr lang="sr-Cyrl-CS" sz="1000">
                <a:cs typeface="Arial" pitchFamily="34" charset="0"/>
              </a:rPr>
              <a:t>. (Код пацова кортикостерон се превасходно секретује уместо кортизола.</a:t>
            </a:r>
            <a:endParaRPr lang="en-US" sz="1000"/>
          </a:p>
        </p:txBody>
      </p:sp>
      <p:sp>
        <p:nvSpPr>
          <p:cNvPr id="116741" name="Rectangle 10"/>
          <p:cNvSpPr>
            <a:spLocks noChangeArrowheads="1"/>
          </p:cNvSpPr>
          <p:nvPr/>
        </p:nvSpPr>
        <p:spPr bwMode="auto">
          <a:xfrm>
            <a:off x="228600" y="1981200"/>
            <a:ext cx="5486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Већина стресогених фактора повећава концентрацију</a:t>
            </a:r>
          </a:p>
          <a:p>
            <a:r>
              <a:rPr lang="ru-RU"/>
              <a:t>АСТН (а тиме и глукокортикоида), и такође, активира симпатички нервни систем. Повећање секреције АСТН у стресним ситуацијама је готово искључиво посредовано хипоталамусом, преко </a:t>
            </a:r>
            <a:r>
              <a:rPr lang="sr-Cyrl-CS"/>
              <a:t>ослобађања С</a:t>
            </a:r>
            <a:r>
              <a:rPr lang="en-US"/>
              <a:t>R</a:t>
            </a:r>
            <a:r>
              <a:rPr lang="sr-Cyrl-CS"/>
              <a:t>Н. 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00200" y="533400"/>
            <a:ext cx="60198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ФИЗИОЛОШКИ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C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ГЛУКОКОРТИКОИДА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>
              <a:defRPr/>
            </a:pPr>
            <a:r>
              <a:rPr lang="sr-Cyrl-CS" sz="800" b="1" dirty="0">
                <a:solidFill>
                  <a:srgbClr val="0070C0"/>
                </a:solidFill>
                <a:cs typeface="Arial" pitchFamily="34" charset="0"/>
              </a:rPr>
              <a:t/>
            </a:r>
            <a:br>
              <a:rPr lang="sr-Cyrl-CS" sz="800" b="1" dirty="0">
                <a:solidFill>
                  <a:srgbClr val="0070C0"/>
                </a:solidFill>
                <a:cs typeface="Arial" pitchFamily="34" charset="0"/>
              </a:rPr>
            </a:b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r>
              <a:rPr lang="sr-Cyrl-CS" sz="1800" b="1" dirty="0">
                <a:solidFill>
                  <a:srgbClr val="0070C0"/>
                </a:solidFill>
                <a:cs typeface="Arial" pitchFamily="34" charset="0"/>
              </a:rPr>
              <a:t>ЕФЕКАТ СТРЕСА И ИНФЛАМАЦИЈЕ</a:t>
            </a:r>
            <a:r>
              <a:rPr lang="sr-Latn-CS" sz="1800" b="1" dirty="0">
                <a:solidFill>
                  <a:srgbClr val="0070C0"/>
                </a:solidFill>
                <a:cs typeface="Arial" pitchFamily="34" charset="0"/>
              </a:rPr>
              <a:t>-</a:t>
            </a:r>
            <a:endParaRPr lang="en-US" sz="1800" dirty="0"/>
          </a:p>
        </p:txBody>
      </p:sp>
      <p:pic>
        <p:nvPicPr>
          <p:cNvPr id="11674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209800"/>
            <a:ext cx="31623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70516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8839200" cy="2819400"/>
          </a:xfrm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sr-Cyrl-CS" sz="180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Основни стадијуми инфламације:</a:t>
            </a:r>
            <a:endParaRPr lang="sr-Cyrl-CS" sz="1800" b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sr-Latn-CS" sz="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елије о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те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еног ткива ослоба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ђ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ају хемијске материје које активи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у запаљенски процес: хистамин, брадикинин, протеолитички ензими, простагландини, леукотриени</a:t>
            </a:r>
            <a:endParaRPr lang="sr-Cyrl-CS" sz="16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en-US" sz="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en-US" sz="16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ан проток крви, еритем</a:t>
            </a:r>
            <a:endParaRPr lang="sr-Cyrl-CS" sz="16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ана пропустљивост капилара, изливање плазме и згру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ш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авање ткивне те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ности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smtClean="0">
                <a:latin typeface="Arial" pitchFamily="34" charset="0"/>
                <a:cs typeface="Arial" pitchFamily="34" charset="0"/>
              </a:rPr>
              <a:t>и настајање “нетестастог едема“</a:t>
            </a: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en-US" sz="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en-US" sz="1600" smtClean="0">
                <a:latin typeface="Arial" pitchFamily="34" charset="0"/>
                <a:cs typeface="Arial" pitchFamily="34" charset="0"/>
              </a:rPr>
              <a:t>Инфилтрација подру</a:t>
            </a:r>
            <a:r>
              <a:rPr lang="sr-Latn-CS" sz="160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1600" smtClean="0">
                <a:latin typeface="Arial" pitchFamily="34" charset="0"/>
                <a:cs typeface="Arial" pitchFamily="34" charset="0"/>
              </a:rPr>
              <a:t>ја леукоцитима</a:t>
            </a:r>
            <a:endParaRPr lang="sr-Cyrl-CS" sz="16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endParaRPr lang="ru-RU" sz="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SzPct val="60000"/>
              <a:buFont typeface="Wingdings" pitchFamily="2" charset="2"/>
              <a:buChar char="q"/>
            </a:pPr>
            <a:r>
              <a:rPr lang="ru-RU" sz="1600" smtClean="0">
                <a:latin typeface="Arial" pitchFamily="34" charset="0"/>
                <a:cs typeface="Arial" pitchFamily="34" charset="0"/>
              </a:rPr>
              <a:t>Урастање везивног ткива и опоравак после неколико дана</a:t>
            </a:r>
            <a:endParaRPr lang="en-US" sz="1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762000" y="228600"/>
            <a:ext cx="754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800" b="1">
                <a:solidFill>
                  <a:srgbClr val="0070C0"/>
                </a:solidFill>
                <a:cs typeface="Arial" pitchFamily="34" charset="0"/>
              </a:rPr>
              <a:t>АНТИ-ИНФЛАМАТОРНО ДЕЈСТВО ВЕЛИКИХ КОЛИ</a:t>
            </a:r>
            <a:r>
              <a:rPr lang="sr-Latn-CS" sz="1800" b="1">
                <a:solidFill>
                  <a:srgbClr val="0070C0"/>
                </a:solidFill>
                <a:cs typeface="Arial" pitchFamily="34" charset="0"/>
              </a:rPr>
              <a:t>Ч</a:t>
            </a:r>
            <a:r>
              <a:rPr lang="ru-RU" sz="1800" b="1">
                <a:solidFill>
                  <a:srgbClr val="0070C0"/>
                </a:solidFill>
                <a:cs typeface="Arial" pitchFamily="34" charset="0"/>
              </a:rPr>
              <a:t>ИНА КОРТИЗОЛА</a:t>
            </a:r>
            <a:endParaRPr lang="en-US" sz="180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117764" name="Rectangle 3"/>
          <p:cNvSpPr txBox="1">
            <a:spLocks noChangeArrowheads="1"/>
          </p:cNvSpPr>
          <p:nvPr/>
        </p:nvSpPr>
        <p:spPr bwMode="auto">
          <a:xfrm>
            <a:off x="152400" y="3657600"/>
            <a:ext cx="8229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sr-Cyrl-CS" sz="1800">
                <a:cs typeface="Arial" pitchFamily="34" charset="0"/>
              </a:rPr>
              <a:t>    </a:t>
            </a:r>
            <a:r>
              <a:rPr lang="en-US" sz="1800" b="1">
                <a:cs typeface="Arial" pitchFamily="34" charset="0"/>
              </a:rPr>
              <a:t>Кортизол спре</a:t>
            </a:r>
            <a:r>
              <a:rPr lang="sr-Latn-CS" sz="1800" b="1">
                <a:cs typeface="Arial" pitchFamily="34" charset="0"/>
              </a:rPr>
              <a:t>ч</a:t>
            </a:r>
            <a:r>
              <a:rPr lang="en-US" sz="1800" b="1">
                <a:cs typeface="Arial" pitchFamily="34" charset="0"/>
              </a:rPr>
              <a:t>ава развој запаљења:</a:t>
            </a:r>
            <a:endParaRPr lang="sr-Cyrl-CS" sz="1800" b="1">
              <a:cs typeface="Arial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SzPct val="70000"/>
              <a:buFont typeface="Wingdings" pitchFamily="2" charset="2"/>
              <a:buChar char="q"/>
            </a:pPr>
            <a:endParaRPr lang="en-US" sz="400" b="1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en-US">
                <a:cs typeface="Arial" pitchFamily="34" charset="0"/>
              </a:rPr>
              <a:t>Стабилизује мембрану лизозома</a:t>
            </a:r>
            <a:endParaRPr lang="sr-Cyrl-CS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endParaRPr lang="en-US" sz="400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en-US">
                <a:cs typeface="Arial" pitchFamily="34" charset="0"/>
              </a:rPr>
              <a:t>Смањује пропустљивост капилара</a:t>
            </a:r>
            <a:endParaRPr lang="sr-Cyrl-CS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endParaRPr lang="en-US" sz="400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en-US">
                <a:cs typeface="Arial" pitchFamily="34" charset="0"/>
              </a:rPr>
              <a:t>Смањује миграцију леукоцита </a:t>
            </a:r>
            <a:r>
              <a:rPr lang="sr-Latn-CS">
                <a:cs typeface="Arial" pitchFamily="34" charset="0"/>
              </a:rPr>
              <a:t>и </a:t>
            </a:r>
            <a:r>
              <a:rPr lang="en-US">
                <a:cs typeface="Arial" pitchFamily="34" charset="0"/>
              </a:rPr>
              <a:t>фагоцитозу о</a:t>
            </a:r>
            <a:r>
              <a:rPr lang="sr-Latn-CS">
                <a:cs typeface="Arial" pitchFamily="34" charset="0"/>
              </a:rPr>
              <a:t>ш</a:t>
            </a:r>
            <a:r>
              <a:rPr lang="en-US">
                <a:cs typeface="Arial" pitchFamily="34" charset="0"/>
              </a:rPr>
              <a:t>те</a:t>
            </a:r>
            <a:r>
              <a:rPr lang="sr-Latn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ених </a:t>
            </a:r>
            <a:r>
              <a:rPr lang="sr-Latn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елија</a:t>
            </a:r>
            <a:endParaRPr lang="sr-Cyrl-CS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endParaRPr lang="ru-RU" sz="400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ru-RU">
                <a:cs typeface="Arial" pitchFamily="34" charset="0"/>
              </a:rPr>
              <a:t>Супримира имунски систем смањују</a:t>
            </a:r>
            <a:r>
              <a:rPr lang="sr-Latn-CS">
                <a:cs typeface="Arial" pitchFamily="34" charset="0"/>
              </a:rPr>
              <a:t>ћ</a:t>
            </a:r>
            <a:r>
              <a:rPr lang="ru-RU">
                <a:cs typeface="Arial" pitchFamily="34" charset="0"/>
              </a:rPr>
              <a:t>и продукцију лимфоцита 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endParaRPr lang="en-US" sz="400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en-US">
                <a:cs typeface="Arial" pitchFamily="34" charset="0"/>
              </a:rPr>
              <a:t>Убла</a:t>
            </a:r>
            <a:r>
              <a:rPr lang="sr-Latn-CS">
                <a:cs typeface="Arial" pitchFamily="34" charset="0"/>
              </a:rPr>
              <a:t>ж</a:t>
            </a:r>
            <a:r>
              <a:rPr lang="en-US">
                <a:cs typeface="Arial" pitchFamily="34" charset="0"/>
              </a:rPr>
              <a:t>ава грозницу смањују</a:t>
            </a:r>
            <a:r>
              <a:rPr lang="sr-Latn-CS">
                <a:cs typeface="Arial" pitchFamily="34" charset="0"/>
              </a:rPr>
              <a:t>ћ</a:t>
            </a:r>
            <a:r>
              <a:rPr lang="en-US">
                <a:cs typeface="Arial" pitchFamily="34" charset="0"/>
              </a:rPr>
              <a:t>и ослоба</a:t>
            </a:r>
            <a:r>
              <a:rPr lang="sr-Latn-CS">
                <a:cs typeface="Arial" pitchFamily="34" charset="0"/>
              </a:rPr>
              <a:t>ђ</a:t>
            </a:r>
            <a:r>
              <a:rPr lang="en-US">
                <a:cs typeface="Arial" pitchFamily="34" charset="0"/>
              </a:rPr>
              <a:t>ање interleukina-1 из леукоцита </a:t>
            </a:r>
            <a:endParaRPr lang="sr-Cyrl-CS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endParaRPr lang="sr-Cyrl-CS" sz="400"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20000"/>
              </a:spcBef>
              <a:buSzPct val="60000"/>
              <a:buFont typeface="Wingdings" pitchFamily="2" charset="2"/>
              <a:buChar char="q"/>
            </a:pPr>
            <a:r>
              <a:rPr lang="en-US">
                <a:cs typeface="Arial" pitchFamily="34" charset="0"/>
              </a:rPr>
              <a:t>Кортизол изазива престанак запаљења</a:t>
            </a:r>
          </a:p>
        </p:txBody>
      </p:sp>
      <p:sp>
        <p:nvSpPr>
          <p:cNvPr id="117765" name="Rectangle 6"/>
          <p:cNvSpPr>
            <a:spLocks noChangeArrowheads="1"/>
          </p:cNvSpPr>
          <p:nvPr/>
        </p:nvSpPr>
        <p:spPr bwMode="auto">
          <a:xfrm>
            <a:off x="228600" y="6165850"/>
            <a:ext cx="88392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>
                <a:solidFill>
                  <a:srgbClr val="FF0000"/>
                </a:solidFill>
              </a:rPr>
              <a:t>Пажња! </a:t>
            </a:r>
            <a:r>
              <a:rPr lang="ru-RU" sz="1300"/>
              <a:t>Опасност код наглог прекида терапије </a:t>
            </a:r>
            <a:r>
              <a:rPr lang="sr-Cyrl-CS" sz="1300"/>
              <a:t>антиинфламаторним дозама глукокортикоида. Наиме, в</a:t>
            </a:r>
            <a:r>
              <a:rPr lang="ru-RU" sz="1300"/>
              <a:t>исоке дозе егзогених глукокортикоида инхибишу секрецију АСТН до те мере, да уколико дође до наглог престанка терапије, може настати озбиљна </a:t>
            </a:r>
            <a:r>
              <a:rPr lang="sr-Cyrl-CS" sz="1300"/>
              <a:t>адренална инсуфицијенција. </a:t>
            </a:r>
            <a:endParaRPr lang="sr-Cyrl-CS" sz="130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94596"/>
      </p:ext>
    </p:extLst>
  </p:cSld>
  <p:clrMapOvr>
    <a:masterClrMapping/>
  </p:clrMapOvr>
  <p:transition>
    <p:random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19200"/>
            <a:ext cx="8153400" cy="1600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Кортизол блокира инфламаторне одговоре у алергијској реакцији</a:t>
            </a: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Смањује број лимфоцита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еозинофила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и базофила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у крви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Пове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ава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број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еритроцита</a:t>
            </a:r>
            <a:r>
              <a:rPr lang="sr-Cyrl-CS" sz="1600" dirty="0" smtClean="0">
                <a:latin typeface="Arial" pitchFamily="34" charset="0"/>
                <a:cs typeface="Arial" pitchFamily="34" charset="0"/>
              </a:rPr>
              <a:t>, неутрофила и тромбоцита</a:t>
            </a: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SzPct val="70000"/>
              <a:buFont typeface="Wingdings" pitchFamily="2" charset="2"/>
              <a:buChar char="q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Механизам дејства: пове</a:t>
            </a:r>
            <a:r>
              <a:rPr lang="sr-Latn-CS" sz="1600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ање транскрипције и транслације специфичних протеина (ефекат после 45-60 минута)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8787" name="Rectangle 3"/>
          <p:cNvSpPr>
            <a:spLocks noChangeArrowheads="1"/>
          </p:cNvSpPr>
          <p:nvPr/>
        </p:nvSpPr>
        <p:spPr bwMode="auto">
          <a:xfrm>
            <a:off x="1828800" y="304800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Уобичајена дејства кортизола на број </a:t>
            </a:r>
            <a:r>
              <a:rPr lang="sr-Cyrl-CS" sz="1200" b="1"/>
              <a:t>уобличених елемената крви код људи (ћелије/</a:t>
            </a:r>
            <a:r>
              <a:rPr lang="el-GR" sz="1200" b="1"/>
              <a:t>μ</a:t>
            </a:r>
            <a:r>
              <a:rPr lang="en-US" sz="1200" b="1"/>
              <a:t>l).</a:t>
            </a:r>
            <a:endParaRPr lang="en-US" sz="1200"/>
          </a:p>
        </p:txBody>
      </p:sp>
      <p:pic>
        <p:nvPicPr>
          <p:cNvPr id="1187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505200"/>
            <a:ext cx="5791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2743200" y="685800"/>
            <a:ext cx="387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>
                <a:solidFill>
                  <a:srgbClr val="0070C0"/>
                </a:solidFill>
                <a:cs typeface="Arial" pitchFamily="34" charset="0"/>
              </a:rPr>
              <a:t>ОСТАЛА ДЕЈСТВА КОРТИЗОЛА:</a:t>
            </a:r>
            <a:endParaRPr lang="en-US" sz="1800">
              <a:solidFill>
                <a:srgbClr val="0070C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772501"/>
      </p:ext>
    </p:extLst>
  </p:cSld>
  <p:clrMapOvr>
    <a:masterClrMapping/>
  </p:clrMapOvr>
  <p:transition>
    <p:random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ChangeArrowheads="1"/>
          </p:cNvSpPr>
          <p:nvPr/>
        </p:nvSpPr>
        <p:spPr bwMode="auto">
          <a:xfrm>
            <a:off x="2209800" y="228600"/>
            <a:ext cx="4422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СЕКРЕЦИЈА ГЛ</a:t>
            </a:r>
            <a:r>
              <a:rPr lang="sr-Cyrl-CS" sz="2000" b="1">
                <a:solidFill>
                  <a:srgbClr val="0070C0"/>
                </a:solidFill>
                <a:cs typeface="Arial" pitchFamily="34" charset="0"/>
              </a:rPr>
              <a:t>У</a:t>
            </a:r>
            <a:r>
              <a:rPr lang="en-US" sz="2000" b="1">
                <a:solidFill>
                  <a:srgbClr val="0070C0"/>
                </a:solidFill>
                <a:cs typeface="Arial" pitchFamily="34" charset="0"/>
              </a:rPr>
              <a:t>КОКОРТИКОИДА</a:t>
            </a:r>
          </a:p>
        </p:txBody>
      </p:sp>
      <p:sp>
        <p:nvSpPr>
          <p:cNvPr id="119811" name="Rectangle 4"/>
          <p:cNvSpPr>
            <a:spLocks noChangeArrowheads="1"/>
          </p:cNvSpPr>
          <p:nvPr/>
        </p:nvSpPr>
        <p:spPr bwMode="auto">
          <a:xfrm>
            <a:off x="228600" y="762000"/>
            <a:ext cx="8763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sz="1400" b="1"/>
              <a:t>    ЦИРКАДИЈАЛНИ РИТАМ</a:t>
            </a:r>
          </a:p>
          <a:p>
            <a:r>
              <a:rPr lang="ru-RU"/>
              <a:t>    Секреција АСТН се одвија у неправилним скоковима током дана, а концентрације кортизола у плазми теже да се повећају или смање у одговору на овакве скокове</a:t>
            </a:r>
          </a:p>
          <a:p>
            <a:r>
              <a:rPr lang="ru-RU"/>
              <a:t>секреције АСТН</a:t>
            </a:r>
            <a:r>
              <a:rPr lang="ru-RU" b="1"/>
              <a:t>. </a:t>
            </a:r>
            <a:r>
              <a:rPr lang="ru-RU"/>
              <a:t>Код људи, скокови у секрецији АСТН су најчешћи рано ујутру и око 75% количине кортизола у току дана излучи се управо у интервалу између 4 и 10 часова пре подне. Ова чињеница није повезана са стресом услед устајања </a:t>
            </a:r>
            <a:r>
              <a:rPr lang="ru-RU" b="1"/>
              <a:t>ујутру </a:t>
            </a:r>
            <a:r>
              <a:rPr lang="ru-RU"/>
              <a:t>(</a:t>
            </a:r>
            <a:r>
              <a:rPr lang="ru-RU" i="1"/>
              <a:t>што може деловати трауматично</a:t>
            </a:r>
            <a:r>
              <a:rPr lang="ru-RU"/>
              <a:t>) зато што се повећање секреције АСТН дешава пре устајања. </a:t>
            </a:r>
            <a:endParaRPr lang="en-US"/>
          </a:p>
        </p:txBody>
      </p:sp>
      <p:pic>
        <p:nvPicPr>
          <p:cNvPr id="119812" name="Picture 4" descr="D:\Suzana\Ganong knjiga\Ganong slike\XX POGLAVLjE\PNG\Gan024_Deo_20-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819400"/>
            <a:ext cx="47244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3" name="Rectangle 6"/>
          <p:cNvSpPr>
            <a:spLocks noChangeArrowheads="1"/>
          </p:cNvSpPr>
          <p:nvPr/>
        </p:nvSpPr>
        <p:spPr bwMode="auto">
          <a:xfrm>
            <a:off x="0" y="6073775"/>
            <a:ext cx="9144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/>
              <a:t>Флуктуације у концентрацији АСТН и глукокортикоида у плазми током дана, код здраве девојчице (узраста 16 година). </a:t>
            </a:r>
            <a:r>
              <a:rPr lang="ru-RU" sz="1200"/>
              <a:t>АСТН је мерен методом имуноесеја, а глукокортикоиди као 11-оксистероиди (11-ОНСЅ). Запазите веће порасте концентрација АСТН и глукокортикоида ујутру, пре </a:t>
            </a:r>
            <a:r>
              <a:rPr lang="sr-Cyrl-CS" sz="1200"/>
              <a:t>буђења.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8486195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219572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Физиологија женског репродуктивног система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Хормонска регулација физиолошких функција женског репродуктивног система састоји се из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три хијерархијска нивоа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>
              <a:buFont typeface="+mj-lt"/>
              <a:buAutoNum type="arabicPeriod"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Ослобађајући хормон хипоталамуса –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гонадотропин-ослобађајући хормон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gonadotropin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-releasing hormone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200" b="1" u="sng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предњег режња хипофизе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фоликулостимулирајући хормон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follicle-stimulating hormone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лутеинизирајући хормон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luteinizing hormone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који се секретују услед деловања </a:t>
            </a:r>
            <a:r>
              <a:rPr lang="en-US" sz="22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+mj-lt"/>
              <a:buAutoNum type="arabicPeriod"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Хормони јајника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– који се секретују услед деловања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714375" indent="-352425">
              <a:buFont typeface="+mj-lt"/>
              <a:buAutoNum type="arabicPeriod"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/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Наведени хормони се не секретују у константним количинама континуирано, већ постоје драстичне варијације у њиховој секрецији током менструалног циклуса.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288" y="1701006"/>
            <a:ext cx="86074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је мали протеин који се састоји из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два полипептидна ланца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В ланац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 међусобно повезаних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дисулфидним мостовима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Инсулин се синтетише у гранулисаном ендоплазматском ретикулуму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ћелија, а након тога се транспортује у Голџијев апарат, у коме се пакује у грануле које су везане за мембрану;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Као и остали полипептидни хормони и сродни протеини, који улазе у ендоплазматски ретикулум, и инсулин се синтетише као део великог препрохормона, који се назива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препроинсулин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" y="4664918"/>
            <a:ext cx="79533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репродуктивни систем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Репродуктивни систем жене подлеже регуларним, цикличним променама, које представљају припрему за фертилизацију и трудноћу;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Код људи и других примата овај циклус се назива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менструални циклус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, а најкарактеристичнији догађај је периодично вагинално крварење које настаје љуштењем мукозе материце (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менструација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Дужина менструалног циклуса је варијабилна, али просечно износи 28 дана 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Уобичајено се дани циклуса обележавају бројевима почевши од првог дана менструације;</a:t>
            </a:r>
          </a:p>
          <a:p>
            <a:pPr fontAlgn="auto">
              <a:spcAft>
                <a:spcPts val="0"/>
              </a:spcAft>
              <a:defRPr/>
            </a:pPr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Током менструалног циклуса цикличне промене захватају цео репродуктивни систем, па постоји: оваријумски циклус, утерини циклус, вагинални циклус, као и периодичне промене које захватају грлић материце и груди.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Промене у јајницима које настају током менструланог циклуса у потпуности су усовљене деловањем хормона аденохипофизе –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b="1" u="sng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сваког менструланог циклуса постоје циклична повећања и смањења лучења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која изазивају цикличне промене у оваријумима.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4138" y="3225502"/>
            <a:ext cx="38957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Испод капсула оваријума на рођењу се налази велики број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примордијалних фоликула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– јајна ћелија окружена једним слојем гранулоза ћелија;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На почетку сваког циклуса неколико фоликула се увећава и формира се шупљина (антрум) око јајне ћелије;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Најчешће један од фоликула почиње нагло да расте шестог дана циклуса и он постаје доминантни фоликул, док остали регресирају у процесу атрезије фоликула, који заправо представља апоптозу;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Није познат механизам како се један фоликул издваја у односу на остале током ове фоликуларне фазе менструалног циклуса;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Током ове фазе менструланог циклуса повећава се секреција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 предњег режња хипофизе, при чему је израженије повећање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али пре свега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изазива брзу пролиферацију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гранулоза ћелија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се образује више слојева;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Вретенасте ћелије порекла интерстицијума јајника пролиферишу око гранулоза ћелија формирајући структуру која се назива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Ова група ћелија је подељена у два слоја: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ћелије које имају епителоидне карактеристике и могу да синтетишу полне хормоне – естоген и прогестерон; и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externa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развија се богато васкуларизована везивно-ткивна капсула;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Гранулоза ћелије после неколико дана почињу да секретују течност изузетно богату естрогенима која формира шупљину у фоликулу која се назива антрум;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Рана фаза фоликуларног сазревања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 антралне фазе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зависи примарно од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Настаје период интензивног раста фоликула, који настаје као последица: 1) повећања броја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рецептора под дејством естрогена кога синтетишу ћелије гранилозе и ћелије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200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– успостваља се позитивна повратна спрега; 2)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естрогени изазивају повећање експресије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рецептора; 3) овећање количине естрогена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изазива пролиферацију ћелија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даље повећање раста фоликула, као и повећање секреције;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Није познат механизам како се један фоликул издваја у односу на остале током ове 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фоликуларне фазе менструалног циклуса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Око 14. дана циклуса настаје прскање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зрелог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(Графовог)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фоликула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ослобађање јајне ћелије у трбушну дупљу 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овулација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је неопходан за финални раст фоликула и овулацију – око 2 дана пре овулације секреција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се драстично повећава.</a:t>
            </a:r>
          </a:p>
          <a:p>
            <a:pPr fontAlgn="auto">
              <a:spcAft>
                <a:spcPts val="0"/>
              </a:spcAft>
              <a:defRPr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достиже десетоструке вредности непосредно пре овулације, праћен повећањем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ова два хормона делују синергистички;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делује на 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мења њихов образац секреције, при чему почињу да секретују прогестерон;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Количина естрогена почиње да се смањује на 1 дан пре овулације, док секреција прогестерона почиње да се повећава;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Јајну ћелију, након овулације, прихватају фимбрије јајовода и она улази у јајовод где се врши оплођење, или ако оплођење изостане, транспортује се до материце и избацује кроз вагину;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Руптурирани фоликул се испуњава крвљу и из њега настаје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hemorrhagicum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Неколико сати након овулације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подлежу процесу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лутеинизације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достиже десетоструке вредности непосредно пре овулације, праћен повећањем секреције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FSH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при чему ова два хормона делују синергистички;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2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делује на 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и мења њихов образац секреције, при чему почињу да секретују прогестерон;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Количина естрогена почиње да се смањује на 1 дан пре овулације, док секреција прогестерона почиње да се повећава;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Јајну ћелију, након овулације, прихватају фимбрије јајовода и она улази у јајовод где се врши оплођење, или ако оплођење изостане, транспортује се до материце и избацује кроз вагину;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Руптурирани фоликул се испуњава крвљу и из њега настаје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hemorrhagicum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Неколико сати након овулације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ћелије гранулозе и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-е подлежу процесу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лутеинизације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125" y="490538"/>
            <a:ext cx="866775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процесу лутеинизације формира се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жуто тело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luteum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лутеална фаза циклуса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Ћелије гранулозе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развијају глатки ендоплазматски ретикулум и почињу интезивно да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секретују прогестерон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(прогестерон доминантно);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theca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-е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доминантно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секретују андрогене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андростенедион и тестостерон, али се ови хормони ароматизацијом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преводе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естроген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Ако се деси оплођење жуто тело перзистира и до порођаја најчешће нема менструалних крварења;</a:t>
            </a:r>
          </a:p>
          <a:p>
            <a:pPr fontAlgn="auto">
              <a:spcAft>
                <a:spcPts val="0"/>
              </a:spcAft>
              <a:defRPr/>
            </a:pPr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2200" dirty="0" smtClean="0">
                <a:latin typeface="Calibri" pitchFamily="34" charset="0"/>
                <a:cs typeface="Calibri" pitchFamily="34" charset="0"/>
              </a:rPr>
              <a:t>Ако не дође до оплођења жуто тело почиње да дегенерише четири дана пре менструације (24. дан циклуса) и замњује га ожиљно ткиво формирајући бело тело (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corpus </a:t>
            </a:r>
            <a:r>
              <a:rPr lang="en-US" sz="2200" b="1" dirty="0" err="1" smtClean="0">
                <a:latin typeface="Calibri" pitchFamily="34" charset="0"/>
                <a:cs typeface="Calibri" pitchFamily="34" charset="0"/>
              </a:rPr>
              <a:t>albicans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Оваријумски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Током феталног развоја јајници садрже око 7 милиона јајних ћелија; </a:t>
            </a: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На рођењу постоји око 2 милиона јајних ћелија, а око милион улази у фазу прве мејотичке деобе, затим наступа период застоја током кога се наставља процес атрезије, тако да у време пубертета број јајних ћелија у оба јајника износи око 300 хиљада;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Пошто током једног циклуса сазрева једна јајна ћелија, током читавог репродуктивног периода сазри 500 јајних ћелија;</a:t>
            </a: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Непосредно пре овулације завршава се прва мејотичка деоба, при чему настају секундарни ооцит и прво поларно тело, које фрагментише и губи се.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Секундарни ооцит започиње другу мејотичку деобу али се зауставља у метафази, и наставља се само уколико сперматозоид пенетрира у ооцит.</a:t>
            </a:r>
          </a:p>
          <a:p>
            <a:pPr fontAlgn="auto">
              <a:spcAft>
                <a:spcPts val="0"/>
              </a:spcAft>
              <a:defRPr/>
            </a:pPr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 случају оплођења секундарни ооцид завршава деобу, секундарно поларно тело се одбацује, а оплођена јајна ћелија даље формира нову јединку.</a:t>
            </a:r>
          </a:p>
          <a:p>
            <a:pPr fontAlgn="auto">
              <a:spcAft>
                <a:spcPts val="0"/>
              </a:spcAft>
              <a:defRPr/>
            </a:pPr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Уклањањем дела молекула и успостављањем дисулфидних мостова настаје проинсулин;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Пептидни сегмент који повезује А и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B-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ланац, назива се повезујући пептид,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C-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пептид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(енгл. </a:t>
            </a:r>
            <a:r>
              <a:rPr lang="en-US" sz="2200" i="1" dirty="0" smtClean="0">
                <a:latin typeface="Calibri" pitchFamily="34" charset="0"/>
                <a:cs typeface="Calibri" pitchFamily="34" charset="0"/>
              </a:rPr>
              <a:t>connecting peptide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– C-peptide) 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одваја се у гранулама непосредно пре секреције;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Одређивање С-пептида у крви представља индекс функције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β-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ћелија код пацијената који примају егзогени инсулин;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Исулин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у плазми постоји углавном у слободном облику и његов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полуживот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 износи око </a:t>
            </a:r>
            <a:r>
              <a:rPr lang="sr-Cyrl-RS" sz="2200" b="1" dirty="0" smtClean="0">
                <a:latin typeface="Calibri" pitchFamily="34" charset="0"/>
                <a:cs typeface="Calibri" pitchFamily="34" charset="0"/>
              </a:rPr>
              <a:t>6 минута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Део инсулина са везује за инсулинске рецепторе, а остатак се разграђује дејством ензима </a:t>
            </a:r>
            <a:r>
              <a:rPr lang="sr-Cyrl-RS" sz="2200" b="1" u="sng" dirty="0" smtClean="0">
                <a:latin typeface="Calibri" pitchFamily="34" charset="0"/>
                <a:cs typeface="Calibri" pitchFamily="34" charset="0"/>
              </a:rPr>
              <a:t>инсулиназе</a:t>
            </a:r>
            <a:r>
              <a:rPr lang="sr-Cyrl-RS" sz="2200" dirty="0" smtClean="0">
                <a:latin typeface="Calibri" pitchFamily="34" charset="0"/>
                <a:cs typeface="Calibri" pitchFamily="34" charset="0"/>
              </a:rPr>
              <a:t>, пре свега у јетри, бубрезима и мишићима.</a:t>
            </a: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складу са хормонским променама током менструланог циклуса, постоје цикличне промене у ендометријуму: 1)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пролиферација 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2)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развој секреторних промена у ендометријуму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 3)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десквамација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(одлубљивање)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крају менструалног циклуса сви слојеви ендометријума изузев најдубљих се одлубљују;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Нови ендометријум расте под утицајем естрогена од 5. до 14. дана циклуса, и како ендометријум задебљава жлезде утеруса се увећавају и постају израженије, али не почињу да се увијају и секретују у већој мери;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 фаза утериног менструалног циклуса се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пролиферативна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овулације ендометријум благо бубри и постаје боље прокрвљен под утицајем естрогена и прогестерона из жутог тела;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Жлезде постају све израженије, увијају се и почињу да секретују бистру течност, па се ова фаза утериног менструалног циклуса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секреторна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складу са хормонским променама током менструланог циклуса, постоје цикличне промене у ендометријуму: 1)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пролиферација 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2)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развој секреторних промена у ендометријуму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и 3)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десквамација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(одлубљивање)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ендометријума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крају менструалног циклуса сви слојеви ендометријума изузев најдубљих се одлубљују;</a:t>
            </a: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Нови ендометријум расте под утицајем естрогена од 5. до 14. дана циклуса, и како ендометријум задебљава жлезде утеруса се увећавају и постају израженије, али не почињу да се увијају и секретују у већој мери;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Ова фаза утериног менструалног циклуса се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пролиферативна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овулације ендометријум благо бубри и постаје боље прокрвљен под утицајем естрогена и прогестерона из жутог тела;</a:t>
            </a:r>
          </a:p>
          <a:p>
            <a:endParaRPr lang="sr-Cyrl-CS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Жлезде постају све израженије, увијају се и почињу да секретују бистру течност, па се ова фаза утериног менструалног циклуса назива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секреторна фаза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5" y="771525"/>
            <a:ext cx="86042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Утерини циклус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Ендометријум снабдевају крвљу два типа артерија, површинаке 2/3 ендометријума, које се одлубе током менструације (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stratum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functionale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васкуларизују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спиралне артерије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, а дубоки, базални слој (</a:t>
            </a:r>
            <a:r>
              <a:rPr lang="en-US" sz="2200" b="1" i="1" dirty="0" smtClean="0">
                <a:latin typeface="Calibri" pitchFamily="34" charset="0"/>
                <a:cs typeface="Calibri" pitchFamily="34" charset="0"/>
              </a:rPr>
              <a:t>stratum </a:t>
            </a:r>
            <a:r>
              <a:rPr lang="en-US" sz="2200" b="1" i="1" dirty="0" err="1" smtClean="0">
                <a:latin typeface="Calibri" pitchFamily="34" charset="0"/>
                <a:cs typeface="Calibri" pitchFamily="34" charset="0"/>
              </a:rPr>
              <a:t>basale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који се не олубљује васкуларизују праве, </a:t>
            </a:r>
            <a:r>
              <a:rPr lang="sr-Cyrl-CS" sz="2200" b="1" dirty="0" smtClean="0">
                <a:latin typeface="Calibri" pitchFamily="34" charset="0"/>
                <a:cs typeface="Calibri" pitchFamily="34" charset="0"/>
              </a:rPr>
              <a:t>базиларне артерије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;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179512" y="2564904"/>
            <a:ext cx="590391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Када жуто тело регредира, изостаје хормонска подршка ендометријуму, услед чега постаје тањи, а спиралне артерије се уврћу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54013" indent="-354013">
              <a:buFont typeface="Arial" pitchFamily="34" charset="0"/>
              <a:buChar char="•"/>
            </a:pPr>
            <a:endParaRPr lang="sr-Cyrl-CS" sz="900" dirty="0">
              <a:latin typeface="Calibri" pitchFamily="34" charset="0"/>
              <a:cs typeface="Calibri" pitchFamily="34" charset="0"/>
            </a:endParaRPr>
          </a:p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Настају поља фокалне некрозе, која се шире и спајају</a:t>
            </a:r>
            <a:r>
              <a:rPr lang="sr-Cyrl-CS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54013" indent="-354013">
              <a:buFont typeface="Arial" pitchFamily="34" charset="0"/>
              <a:buChar char="•"/>
            </a:pPr>
            <a:endParaRPr lang="sr-Cyrl-CS" sz="900" dirty="0">
              <a:latin typeface="Calibri" pitchFamily="34" charset="0"/>
              <a:cs typeface="Calibri" pitchFamily="34" charset="0"/>
            </a:endParaRPr>
          </a:p>
          <a:p>
            <a:pPr marL="354013" indent="-354013">
              <a:buFont typeface="Arial" pitchFamily="34" charset="0"/>
              <a:buChar char="•"/>
            </a:pPr>
            <a:r>
              <a:rPr lang="sr-Cyrl-CS" sz="2200" dirty="0">
                <a:latin typeface="Calibri" pitchFamily="34" charset="0"/>
                <a:cs typeface="Calibri" pitchFamily="34" charset="0"/>
              </a:rPr>
              <a:t>Спазам и дегенерација зидова спиралних артеријан изазивају тачкасте хеморагије које конфлуирају и настаје менструација.</a:t>
            </a:r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420888"/>
            <a:ext cx="2304827" cy="42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који се природно синтетишу су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17β-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естрадиол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естрон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естриол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 структури су С</a:t>
            </a:r>
            <a:r>
              <a:rPr lang="sr-Cyrl-CS" sz="2000" baseline="-25000" dirty="0" smtClean="0">
                <a:latin typeface="Calibri" pitchFamily="34" charset="0"/>
                <a:cs typeface="Calibri" pitchFamily="34" charset="0"/>
              </a:rPr>
              <a:t>18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стероиди и луче их гранулоза ћелије оваријумских фоликула, жуто тело и плацента.</a:t>
            </a: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Њихова биосинтеза зависи од ензима </a:t>
            </a:r>
            <a:r>
              <a:rPr lang="sr-Cyrl-CS" sz="2000" b="1" dirty="0" smtClean="0">
                <a:latin typeface="Calibri" pitchFamily="34" charset="0"/>
                <a:cs typeface="Calibri" pitchFamily="34" charset="0"/>
              </a:rPr>
              <a:t>ароматазе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, који конвертује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тестостерон у естрадиол и андростенедион у естрон.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8638" y="2673350"/>
            <a:ext cx="5546725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Ћелије 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theca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interna</a:t>
            </a:r>
            <a:r>
              <a:rPr lang="sr-Cyrl-RS" sz="2000" i="1" dirty="0" smtClean="0">
                <a:latin typeface="Calibri" pitchFamily="34" charset="0"/>
                <a:cs typeface="Calibri" pitchFamily="34" charset="0"/>
              </a:rPr>
              <a:t>-е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имају много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рецептора, 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делује преко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и тиме повећава конверзију холестерола у андростенедион, који се у гранулоза ћелијама конвертује у естрогене;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Гранулоза ћелије имају и велики број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рецептора, 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FSH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потпомаже секрецију естрадиола активацијом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cAMP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који повећава активност ароматазе.</a:t>
            </a: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938" y="4054475"/>
            <a:ext cx="70961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потпомажу раст оваријалних фоликула и повећавају мотилитет јајовода, изазивају повећање протока крви у материци и значајно утичу на глатку мускулатуру утеруса;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доводе до смањења секреције FSH - у одређеним условима изазивају инхибицију секреције LH (негативна повратна спрега), док у другим пак изазивају пораст секреције LH (позитивна повратна спрега);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секрецију ангиотензиногена и тиреоид-везујућег глобулина, и узрокују затварање епифизних окрајака код људи;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либидо код људи директним деловањем на поједине неуроне у хипоталамусу;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у дојкама изазивају раст дуктуса и у великој мери су узрок увећања дојки у пубертету код девојчица, па се називају и хормони раста за дојке;</a:t>
            </a: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инхибирају активност остеокласта и повећавају густину костију.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Промене које се јављају код жене током пубертета, поред раста дојки, материце и вагине, последица су дејства естрогена (феминизирајућих хормона), и делимично одсуства андрогена;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Жене имају уска рамена и шире кукове, бедра која конвергирају и руке које дивергирају;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Код жена ларинкс задржава препубертетске димензије, а глас остаје виши;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Жене имају мање изражену маљавост тела и више косе, а пубична маљавост има карактеристичан троугласт распоред;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Естрогени повећавају секрецију лојних жлезда и тако инхибишу ефекте тестостерона и формирање комедона (митисера) и акни;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Естрогени имају значајну улогу у смањењу нивоа холестерола у плазми, и брзо изазивају вазодилатацију повећањем локалне продукције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Естрогени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Естроген остварује дејства преко два типа рецептора: естрогенског рецептора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 (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α)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и естрогенског рецептора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 (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ЕР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β)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Оба рецептора припадају групи једарних рецептора;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Након везивања естрогена, рецептори формирају димере, везују се за ДНК и мењају транскрипцију;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ЕРα се примарно налазе у утерусу, бубрезима, јетри, и срцу, док се ЕРβ налазе примарно у јајницима, простати, плућима, гастроинтестиналном тракту, хематопоетском ткиву и централном нервном систему;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Већина ефеката естрогена је геномска, то јест, дејство је усмерено на једро, али неки ефекти су толико брзи </a:t>
            </a:r>
            <a:r>
              <a:rPr lang="ru-RU" sz="1800" dirty="0" smtClean="0">
                <a:latin typeface="Calibri" pitchFamily="34" charset="0"/>
                <a:cs typeface="Calibri" pitchFamily="34" charset="0"/>
              </a:rPr>
              <a:t>(неуронска пражења у мозгу, повратни ефекти на секрецију гонадотропина)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да вероватно настају везивањем за рецепторе на ћелијкој мембрани који су повезани са рецепторима на једру.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Прогестерон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590465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C</a:t>
            </a:r>
            <a:r>
              <a:rPr lang="ru-RU" sz="2000" baseline="-25000" dirty="0" smtClean="0">
                <a:latin typeface="Calibri" pitchFamily="34" charset="0"/>
                <a:cs typeface="Calibri" pitchFamily="34" charset="0"/>
              </a:rPr>
              <a:t>21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стероид који се лучи из жутог тела, плаценте и (у мањим количинама) фоликула;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има кратак полуживот, и у јетри се конвертује у прегнандиол који се коњугује са глукуронском киселином и излучује путем урина;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Код мушкараца концентрација прогестерона у периферној крви износи око 1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nmol/l, 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а код жена те вредности варирају од 3 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у фоликуларној фази менструалног циклуса, до 60 </a:t>
            </a:r>
            <a:r>
              <a:rPr lang="sr-Latn-CS" sz="2000" dirty="0" smtClean="0">
                <a:latin typeface="Calibri" pitchFamily="34" charset="0"/>
                <a:cs typeface="Calibri" pitchFamily="34" charset="0"/>
              </a:rPr>
              <a:t>nmol/l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у лутеалној фази менструалног циклуса;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Стимулаторно дејство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LH</a:t>
            </a:r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 на секрецију прогестерона заснива се на активацији аденилил циклазе и повећане продукције сАМР.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C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124744"/>
            <a:ext cx="2313460" cy="54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Инсулин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Рецептори за инсулин се налазе свуда у телу, чак и у ћелијама у којима инсулин не повећава улазак глукозе;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200" dirty="0" smtClean="0">
                <a:latin typeface="Calibri" pitchFamily="34" charset="0"/>
                <a:cs typeface="Calibri" pitchFamily="34" charset="0"/>
              </a:rPr>
              <a:t>Инсулински рецептор се састоји од две α (налазе се у потпуности ван ћелије) и две β-гликопротеинске субјединице (пролазе кроз ћелијску мембрану);</a:t>
            </a:r>
          </a:p>
          <a:p>
            <a:endParaRPr lang="ru-RU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2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36912"/>
            <a:ext cx="3230558" cy="400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852936"/>
            <a:ext cx="3312368" cy="370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Прогестерон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Циљни органи за деловање прогестерона су материца, дојке и мозак;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одговоран за прогестацијске промене у ендометријуму и цикличне промене у цервиксу и вагини;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На миометријумским ћелијама прогестерон испољава антиестрогенски ефекат, смањујући њихову ексцитабилност, осетљивост на окситоцин и њихову спонтану електричну активност повећавајући њихов мембрански потенцијал;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CS" sz="2000" dirty="0" smtClean="0">
                <a:latin typeface="Calibri" pitchFamily="34" charset="0"/>
                <a:cs typeface="Calibri" pitchFamily="34" charset="0"/>
              </a:rPr>
              <a:t>У дојкама, прогестерон стимулише развој лобулуса и алвеола. Индукује диференцијацију дукталног ткива припремљеног деловањем естрогена и подржава секреторну функцију дојки током лактације;</a:t>
            </a:r>
          </a:p>
          <a:p>
            <a:endParaRPr lang="sr-Cyrl-C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Велике дозе прогестерона инхибишу секрецију LH и потенцирају инхибиторне ефекте естрогена, и на тај начин спречавају овулацију;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Прогестерон је термогеничан и вероватно узрокује пораст базалне телесне температуре у време овулације.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Контрола функције оваријума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Хипоталамус заузима централно место у контроли секреције гонадотропина због секреције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који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стимулише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секрецију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FSH и LH у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аденохипофизи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се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лучи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периодично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што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изазива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цикличне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пикове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лучењу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LH, што је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неопходно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за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физиолошко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функционисање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женског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репродуктивног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система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Секрецију LH регулише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негативан повратни ефекат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концентрације естрогена у плазми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међутим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на 36-48 часова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пре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овулације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повратни ефекат естрогена постаје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позитиван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иницирајући скок секреције LH, што доводи до овулације;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05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92581"/>
            <a:ext cx="4464496" cy="25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Контрола функције оваријума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Овулација се дешава око 9 сати након постизања максималне вредности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05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Секреција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FSH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такође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достиже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врхунац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због снажне стимулације гонадотропних ћелија од стране GnRH;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Током лутеалне фазе, секреција LH и FSH је смањена због повишеног нивоа естрогена, прогестерона и инхибина;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Умерен, стабилан ниво естрогена у циркулацији ствара ефекат негативне повратне спреге на секрецију LH, док повећан ниво естрогена испољава ефекат позитивне повратне спреге и стимулише секрецију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Услед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регресије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жутог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тела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лутеолиза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), која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почиње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3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до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4 дана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пре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менструалног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крварења,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смањује се концентрација естрогена и прогестерона, а повећавају се концентрације FSH и LH;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9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Развија се нова група фоликула, а затим појединачни доминантни фоликул сазрева као резултат дејства FSH и LH.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Фазе женског полног акта: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</a:p>
          <a:p>
            <a:pPr marL="714375" indent="-171450">
              <a:buFont typeface="Calibri" pitchFamily="34" charset="0"/>
              <a:buChar char="‐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Женски оргазам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Ерекција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лубрикација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су под контролом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парасимпатичког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нервног система;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нервна влакна која се пружају кроз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nn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000" b="1" i="1" dirty="0" err="1" smtClean="0">
                <a:latin typeface="Calibri" pitchFamily="34" charset="0"/>
                <a:cs typeface="Calibri" pitchFamily="34" charset="0"/>
              </a:rPr>
              <a:t>erigentes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дилатацију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ослобађањем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азот моноксида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вазоактивног интестиналонг полипептида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Вазодилатација омогућава увећање (ерекцију) еректилних ткива;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Парасимпатичка влакна се пружају до Бартолинијевих жлезда и изазивају повећање њихове секреције;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Секретовани мукус омогућава лубрикацију.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Женски полни акт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Женски оргазам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је под контролом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симпатикуса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Женски оргазам је аналог емисији и ејакулацији мушког полног акта и олакшава фертилизацију јајне ћелије;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Олакшавање фертилизације током женског оргазма је вероватно последица ритмичких контракција перинеалне мускулатуре, што можда последично изазива контракције утеруса и јајовода, као и дилатацију грлића материце;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Код нижих животиња копулација изазива лучење окситоцина, који изазива ритмичке контракције утеруса;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Након оргазма наступа фаза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резолуције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Дојке почињу да се развијају током пубертета под дејством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који изазива раст млечних жлезда и депоновање масти;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Током трудноће велика количина естрогена коју лучи плацента изазива раст и гранање система дуктуса у дојкама;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Хормони који додатно утичу на раст дојки су: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адренални глукокортикоиди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Прогестерон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узрокује финалне промене у развоју дојки непосредно пре почетка лучења млека;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Прогестерон, заједно са естрогеном и осталим хормонима, изазива додатно увећање лобулуса и развој секреторних особина алвеоларних ћелија – аналогно променама које прогестерон изазива у ендометријуму;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Иако естроген и прогестерон узрокују наведене промене у дојкама, практично спречавају лучење млека;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 који изазива лучење млека 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Пролактин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секретује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аденохипофиза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његова концентрација се константно повећава од пете недеље трудноће;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3513" y="1789906"/>
            <a:ext cx="627697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Хумани хорионски соматомамотропин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хормон кога секретује плацента, делује синергистички са пролактином;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Течност која се у дојкама стрвара неколико дана пре и неколико дана после порођаја се назива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колострум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и садржи скоро исте количине протеина и лактозе као млеко, али готово да не садржи масти;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Нагло смањење концентрације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естрогена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прогестерона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након порођаја омогућава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лагктогено дејство пролактина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Хормони који, уз пролактин, имају кључни ефекат на лактацију су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 раста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кортизол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паратиреоидни хормон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Током сваког подоја нервни сигнали из дојки изазивају лучење велике количине пролактина које траје око 1 сат;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Хипоталамус лучи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инхибиторни хормон пролактина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чија структура је готово идентична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допамину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5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супресију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лучења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GnRH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 хипоталамуса, што изазива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смањење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лучења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гонадотропина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аденохипофизе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менструалних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циклуса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током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Лактација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Млеко се континуирано секретује у алвеоле дојки, али млеко не прелази лако у дуктусе и спољашњу средину;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Дојење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изазива неурогени и хормонски рефлекс који подразумева лучење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окситоцина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задњег режња хипофизе;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Стимулуси током дојења се преносе сензорним нервима до кичмене мождине, а потом до хипоталамуса где изазивају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повећано лучење окситоцина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Окситоцин се крвљу преноси до миоепителних ћелија које окружују алвеоле дојки и изазива њихове контракције;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Контракције миоепитаелних  изазивају повећање притиска за 10 до 20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mmHg;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Око 1 минут од почетка дојења почиње ејекција млека.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219572"/>
          </a:xfrm>
        </p:spPr>
        <p:txBody>
          <a:bodyPr/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Физиологија мушког репродуктивног система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1970</TotalTime>
  <Words>9917</Words>
  <Application>Microsoft Office PowerPoint</Application>
  <PresentationFormat>On-screen Show (4:3)</PresentationFormat>
  <Paragraphs>1029</Paragraphs>
  <Slides>112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8" baseType="lpstr">
      <vt:lpstr>Arial</vt:lpstr>
      <vt:lpstr>Calibri</vt:lpstr>
      <vt:lpstr>Symbol</vt:lpstr>
      <vt:lpstr>Times New Roman</vt:lpstr>
      <vt:lpstr>Wingdings</vt:lpstr>
      <vt:lpstr>Theme1</vt:lpstr>
      <vt:lpstr>Физиологија ендокриног система и репродукција</vt:lpstr>
      <vt:lpstr>Хормони панкреаса</vt:lpstr>
      <vt:lpstr>Ендокрини панкреас</vt:lpstr>
      <vt:lpstr>Ендокрини панкреас</vt:lpstr>
      <vt:lpstr>Хормонска регулација гликемије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Транспортери за глукозу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Инсулин</vt:lpstr>
      <vt:lpstr>Diabetes mellitus   </vt:lpstr>
      <vt:lpstr>Глукагон</vt:lpstr>
      <vt:lpstr>Глукагон</vt:lpstr>
      <vt:lpstr>Глукагон</vt:lpstr>
      <vt:lpstr>Глукагон</vt:lpstr>
      <vt:lpstr>Глукагон</vt:lpstr>
      <vt:lpstr>Метаболизам калцијума и фосфата</vt:lpstr>
      <vt:lpstr>Калцијум и фосфати</vt:lpstr>
      <vt:lpstr>Калцијум и фосфати</vt:lpstr>
      <vt:lpstr>Калцијум и фосфати</vt:lpstr>
      <vt:lpstr>Паратхормон</vt:lpstr>
      <vt:lpstr>Паратхормон</vt:lpstr>
      <vt:lpstr>Паратхормон</vt:lpstr>
      <vt:lpstr>Витамин D</vt:lpstr>
      <vt:lpstr>Витамин D</vt:lpstr>
      <vt:lpstr>Витамин D</vt:lpstr>
      <vt:lpstr>Калцитонин</vt:lpstr>
      <vt:lpstr>Калцитонин</vt:lpstr>
      <vt:lpstr>Физиологија надбубрежне жлезде</vt:lpstr>
      <vt:lpstr>PowerPoint Presentation</vt:lpstr>
      <vt:lpstr>PowerPoint Presentation</vt:lpstr>
      <vt:lpstr>PowerPoint Presentation</vt:lpstr>
      <vt:lpstr>PowerPoint Presentation</vt:lpstr>
      <vt:lpstr>Главни кораци у синтези основних адреналних стероида. Физиолошке карактеристике су означене:  (M) минералокортикоидни ефекат,  (G) глукокортикоидни ефекат и  (A) андрогени ефекат.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Физиологија женског репродуктивног система</vt:lpstr>
      <vt:lpstr>Женски репродуктивни систем</vt:lpstr>
      <vt:lpstr>Женски репродуктивни систем</vt:lpstr>
      <vt:lpstr>Женски репродуктивни систем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Оваријумски циклус</vt:lpstr>
      <vt:lpstr>PowerPoint Presentation</vt:lpstr>
      <vt:lpstr>Оваријумски циклус</vt:lpstr>
      <vt:lpstr>Оваријумски циклус</vt:lpstr>
      <vt:lpstr>Утерини циклус</vt:lpstr>
      <vt:lpstr>Утерини циклус</vt:lpstr>
      <vt:lpstr>PowerPoint Presentation</vt:lpstr>
      <vt:lpstr>Утерини циклус</vt:lpstr>
      <vt:lpstr>Естрогени</vt:lpstr>
      <vt:lpstr>Естрогени</vt:lpstr>
      <vt:lpstr>Естрогени</vt:lpstr>
      <vt:lpstr>Естрогени</vt:lpstr>
      <vt:lpstr>Естрогени</vt:lpstr>
      <vt:lpstr>Прогестерон</vt:lpstr>
      <vt:lpstr>Прогестерон</vt:lpstr>
      <vt:lpstr>Контрола функције оваријума</vt:lpstr>
      <vt:lpstr>Контрола функције оваријума</vt:lpstr>
      <vt:lpstr>Женски полни акт</vt:lpstr>
      <vt:lpstr>Женски полни акт</vt:lpstr>
      <vt:lpstr>Лактација</vt:lpstr>
      <vt:lpstr>Лактација</vt:lpstr>
      <vt:lpstr>Лактација</vt:lpstr>
      <vt:lpstr>Лактација</vt:lpstr>
      <vt:lpstr>Физиологија мушког репродуктивног система</vt:lpstr>
      <vt:lpstr>Мушки репродуктивни систем</vt:lpstr>
      <vt:lpstr>Мушки репродуктивни систем</vt:lpstr>
      <vt:lpstr>Сперматогенеза</vt:lpstr>
      <vt:lpstr>Сперматогенеза</vt:lpstr>
      <vt:lpstr>Сперматогенеза</vt:lpstr>
      <vt:lpstr>Сперматогенеза</vt:lpstr>
      <vt:lpstr>Сперматогенеза</vt:lpstr>
      <vt:lpstr>Мушки полни акт</vt:lpstr>
      <vt:lpstr>Мушки полни акт</vt:lpstr>
      <vt:lpstr>Тестостерон</vt:lpstr>
      <vt:lpstr>Тестостерон</vt:lpstr>
      <vt:lpstr>Тестостерон</vt:lpstr>
      <vt:lpstr>Тестостерон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Физиологија ендокриног система и репродукција</dc:title>
  <dc:creator>Editor</dc:creator>
  <cp:lastModifiedBy>User</cp:lastModifiedBy>
  <cp:revision>65</cp:revision>
  <dcterms:created xsi:type="dcterms:W3CDTF">2018-11-24T19:45:15Z</dcterms:created>
  <dcterms:modified xsi:type="dcterms:W3CDTF">2022-11-27T23:59:48Z</dcterms:modified>
</cp:coreProperties>
</file>